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85" r:id="rId2"/>
    <p:sldId id="309" r:id="rId3"/>
    <p:sldId id="463" r:id="rId4"/>
    <p:sldId id="522" r:id="rId5"/>
    <p:sldId id="448" r:id="rId6"/>
    <p:sldId id="502" r:id="rId7"/>
    <p:sldId id="524" r:id="rId8"/>
    <p:sldId id="538" r:id="rId9"/>
    <p:sldId id="590" r:id="rId10"/>
    <p:sldId id="496" r:id="rId11"/>
    <p:sldId id="549" r:id="rId12"/>
    <p:sldId id="585" r:id="rId13"/>
    <p:sldId id="583" r:id="rId14"/>
    <p:sldId id="584" r:id="rId15"/>
    <p:sldId id="586" r:id="rId16"/>
    <p:sldId id="587" r:id="rId17"/>
    <p:sldId id="588" r:id="rId18"/>
    <p:sldId id="589" r:id="rId19"/>
    <p:sldId id="582" r:id="rId20"/>
    <p:sldId id="444" r:id="rId21"/>
    <p:sldId id="525" r:id="rId22"/>
    <p:sldId id="548" r:id="rId23"/>
    <p:sldId id="55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BA7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 autoAdjust="0"/>
    <p:restoredTop sz="90169" autoAdjust="0"/>
  </p:normalViewPr>
  <p:slideViewPr>
    <p:cSldViewPr snapToGrid="0">
      <p:cViewPr varScale="1">
        <p:scale>
          <a:sx n="100" d="100"/>
          <a:sy n="100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/>
              <a:t>Năm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baseline="0" dirty="0"/>
              <a:t> </a:t>
            </a:r>
            <a:r>
              <a:rPr lang="en-US" b="1" baseline="0" dirty="0" err="1"/>
              <a:t>trả</a:t>
            </a:r>
            <a:r>
              <a:rPr lang="en-US" b="1" baseline="0" dirty="0"/>
              <a:t> </a:t>
            </a:r>
            <a:r>
              <a:rPr lang="en-US" b="1" baseline="0" dirty="0" err="1"/>
              <a:t>lời</a:t>
            </a:r>
            <a:r>
              <a:rPr lang="en-US" b="1" baseline="0" dirty="0"/>
              <a:t> </a:t>
            </a:r>
            <a:r>
              <a:rPr lang="en-US" b="1" baseline="0" dirty="0" err="1"/>
              <a:t>cho</a:t>
            </a:r>
            <a:r>
              <a:rPr lang="en-US" b="1" baseline="0" dirty="0"/>
              <a:t> </a:t>
            </a:r>
            <a:r>
              <a:rPr lang="en-US" b="1" baseline="0" dirty="0" err="1"/>
              <a:t>biết</a:t>
            </a:r>
            <a:r>
              <a:rPr lang="en-US" b="1" baseline="0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Internet </a:t>
            </a:r>
            <a:r>
              <a:rPr lang="en-US" b="1" dirty="0" err="1"/>
              <a:t>lần</a:t>
            </a:r>
            <a:r>
              <a:rPr lang="en-US" b="1" baseline="0" dirty="0"/>
              <a:t> </a:t>
            </a:r>
            <a:r>
              <a:rPr lang="en-US" b="1" baseline="0" dirty="0" err="1"/>
              <a:t>đầu</a:t>
            </a:r>
            <a:r>
              <a:rPr lang="en-US" b="1" baseline="0" dirty="0"/>
              <a:t> </a:t>
            </a:r>
            <a:r>
              <a:rPr lang="en-US" b="1" dirty="0" err="1"/>
              <a:t>tại</a:t>
            </a:r>
            <a:r>
              <a:rPr lang="en-US" b="1" dirty="0"/>
              <a:t> </a:t>
            </a:r>
            <a:r>
              <a:rPr lang="en-US" b="1" dirty="0" err="1"/>
              <a:t>xã</a:t>
            </a:r>
            <a:r>
              <a:rPr lang="en-US" b="1" dirty="0"/>
              <a:t>/</a:t>
            </a:r>
            <a:r>
              <a:rPr lang="en-US" b="1" dirty="0" err="1"/>
              <a:t>phường</a:t>
            </a:r>
            <a:r>
              <a:rPr lang="en-US" b="1" dirty="0"/>
              <a:t>/</a:t>
            </a:r>
            <a:r>
              <a:rPr lang="en-US" b="1" dirty="0" err="1"/>
              <a:t>thị</a:t>
            </a:r>
            <a:r>
              <a:rPr lang="en-US" b="1" dirty="0"/>
              <a:t> </a:t>
            </a:r>
            <a:r>
              <a:rPr lang="en-US" b="1" dirty="0" err="1"/>
              <a:t>trấn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baseline="0" dirty="0"/>
              <a:t> </a:t>
            </a:r>
            <a:r>
              <a:rPr lang="en-US" b="1" baseline="0" dirty="0" err="1"/>
              <a:t>họ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Sheet1!$F$64</c:f>
              <c:strCache>
                <c:ptCount val="1"/>
                <c:pt idx="0">
                  <c:v>When to get access to the Internet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7.3751464037077252E-3"/>
                  <c:y val="-9.55456181425331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7D-47BD-8429-FA01C8235D99}"/>
                </c:ext>
              </c:extLst>
            </c:dLbl>
            <c:dLbl>
              <c:idx val="1"/>
              <c:layout>
                <c:manualLayout>
                  <c:x val="-3.1607770301604497E-3"/>
                  <c:y val="-6.68819326997730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47D-47BD-8429-FA01C8235D99}"/>
                </c:ext>
              </c:extLst>
            </c:dLbl>
            <c:dLbl>
              <c:idx val="2"/>
              <c:layout>
                <c:manualLayout>
                  <c:x val="-6.3215540603209185E-3"/>
                  <c:y val="-8.12137754211531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7D-47BD-8429-FA01C8235D99}"/>
                </c:ext>
              </c:extLst>
            </c:dLbl>
            <c:dLbl>
              <c:idx val="3"/>
              <c:layout>
                <c:manualLayout>
                  <c:x val="-3.1607770301604497E-3"/>
                  <c:y val="-5.7327370885519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47D-47BD-8429-FA01C8235D99}"/>
                </c:ext>
              </c:extLst>
            </c:dLbl>
            <c:dLbl>
              <c:idx val="4"/>
              <c:layout>
                <c:manualLayout>
                  <c:x val="2.107184686773633E-3"/>
                  <c:y val="2.86636854427598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7D-47BD-8429-FA01C8235D99}"/>
                </c:ext>
              </c:extLst>
            </c:dLbl>
            <c:dLbl>
              <c:idx val="5"/>
              <c:layout>
                <c:manualLayout>
                  <c:x val="2.107184686773633E-3"/>
                  <c:y val="6.21046517926464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47D-47BD-8429-FA01C8235D99}"/>
                </c:ext>
              </c:extLst>
            </c:dLbl>
            <c:dLbl>
              <c:idx val="6"/>
              <c:layout>
                <c:manualLayout>
                  <c:x val="-1.2643108120641837E-2"/>
                  <c:y val="-6.68819326997730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47D-47BD-8429-FA01C8235D99}"/>
                </c:ext>
              </c:extLst>
            </c:dLbl>
            <c:dLbl>
              <c:idx val="7"/>
              <c:layout>
                <c:manualLayout>
                  <c:x val="-2.107184686773633E-3"/>
                  <c:y val="3.82182472570130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47D-47BD-8429-FA01C8235D99}"/>
                </c:ext>
              </c:extLst>
            </c:dLbl>
            <c:dLbl>
              <c:idx val="8"/>
              <c:layout>
                <c:manualLayout>
                  <c:x val="-1.0535923433868166E-2"/>
                  <c:y val="-7.16592136068998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47D-47BD-8429-FA01C8235D99}"/>
                </c:ext>
              </c:extLst>
            </c:dLbl>
            <c:dLbl>
              <c:idx val="9"/>
              <c:layout>
                <c:manualLayout>
                  <c:x val="3.1607770301603725E-3"/>
                  <c:y val="6.68819326997730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47D-47BD-8429-FA01C8235D99}"/>
                </c:ext>
              </c:extLst>
            </c:dLbl>
            <c:dLbl>
              <c:idx val="16"/>
              <c:layout>
                <c:manualLayout>
                  <c:x val="-1.4750292807415431E-2"/>
                  <c:y val="-5.25500899783931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47D-47BD-8429-FA01C8235D99}"/>
                </c:ext>
              </c:extLst>
            </c:dLbl>
            <c:dLbl>
              <c:idx val="17"/>
              <c:layout>
                <c:manualLayout>
                  <c:x val="-3.1607770301604497E-3"/>
                  <c:y val="4.7772809071266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47D-47BD-8429-FA01C8235D99}"/>
                </c:ext>
              </c:extLst>
            </c:dLbl>
            <c:dLbl>
              <c:idx val="18"/>
              <c:layout>
                <c:manualLayout>
                  <c:x val="2.1071846867734786E-3"/>
                  <c:y val="-2.3886404535633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47D-47BD-8429-FA01C8235D99}"/>
                </c:ext>
              </c:extLst>
            </c:dLbl>
            <c:dLbl>
              <c:idx val="20"/>
              <c:layout>
                <c:manualLayout>
                  <c:x val="1.0535923433866621E-3"/>
                  <c:y val="-5.25500899783931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47D-47BD-8429-FA01C8235D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Sheet1!$E$65:$E$86</c:f>
              <c:numCache>
                <c:formatCode>General</c:formatCode>
                <c:ptCount val="22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</c:numCache>
            </c:numRef>
          </c:cat>
          <c:val>
            <c:numRef>
              <c:f>Sheet1!$F$65:$F$86</c:f>
              <c:numCache>
                <c:formatCode>0.00%</c:formatCode>
                <c:ptCount val="22"/>
                <c:pt idx="0">
                  <c:v>2E-3</c:v>
                </c:pt>
                <c:pt idx="1">
                  <c:v>7.1999999999999998E-3</c:v>
                </c:pt>
                <c:pt idx="2">
                  <c:v>4.7000000000000002E-3</c:v>
                </c:pt>
                <c:pt idx="3">
                  <c:v>1.4999999999999999E-2</c:v>
                </c:pt>
                <c:pt idx="4">
                  <c:v>8.3999999999999995E-3</c:v>
                </c:pt>
                <c:pt idx="5">
                  <c:v>1.4999999999999999E-2</c:v>
                </c:pt>
                <c:pt idx="6">
                  <c:v>1.8700000000000001E-2</c:v>
                </c:pt>
                <c:pt idx="7">
                  <c:v>1.14E-2</c:v>
                </c:pt>
                <c:pt idx="8">
                  <c:v>1.9099999999999999E-2</c:v>
                </c:pt>
                <c:pt idx="9">
                  <c:v>2.1999999999999999E-2</c:v>
                </c:pt>
                <c:pt idx="10">
                  <c:v>3.2199999999999999E-2</c:v>
                </c:pt>
                <c:pt idx="11">
                  <c:v>0.1062</c:v>
                </c:pt>
                <c:pt idx="12">
                  <c:v>2.5100000000000001E-2</c:v>
                </c:pt>
                <c:pt idx="13">
                  <c:v>7.2700000000000001E-2</c:v>
                </c:pt>
                <c:pt idx="14">
                  <c:v>3.4700000000000002E-2</c:v>
                </c:pt>
                <c:pt idx="15">
                  <c:v>5.67E-2</c:v>
                </c:pt>
                <c:pt idx="16">
                  <c:v>8.8900000000000007E-2</c:v>
                </c:pt>
                <c:pt idx="17">
                  <c:v>7.3800000000000004E-2</c:v>
                </c:pt>
                <c:pt idx="18">
                  <c:v>9.4299999999999995E-2</c:v>
                </c:pt>
                <c:pt idx="19">
                  <c:v>7.5999999999999998E-2</c:v>
                </c:pt>
                <c:pt idx="20">
                  <c:v>3.78E-2</c:v>
                </c:pt>
                <c:pt idx="21">
                  <c:v>2.7900000000000001E-2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D-47BD-8429-FA01C8235D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0266623"/>
        <c:axId val="392080895"/>
      </c:lineChart>
      <c:catAx>
        <c:axId val="48026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80895"/>
        <c:crosses val="autoZero"/>
        <c:auto val="1"/>
        <c:lblAlgn val="ctr"/>
        <c:lblOffset val="100"/>
        <c:noMultiLvlLbl val="0"/>
      </c:catAx>
      <c:valAx>
        <c:axId val="39208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26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4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/>
              <a:t>Tỉ</a:t>
            </a:r>
            <a:r>
              <a:rPr lang="en-US" sz="1400" dirty="0"/>
              <a:t> </a:t>
            </a:r>
            <a:r>
              <a:rPr lang="en-US" sz="1400" dirty="0" err="1"/>
              <a:t>lệ</a:t>
            </a:r>
            <a:r>
              <a:rPr lang="en-US" sz="1400" dirty="0"/>
              <a:t> </a:t>
            </a:r>
            <a:r>
              <a:rPr lang="en-US" sz="1400" dirty="0" err="1"/>
              <a:t>hộ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Internet QUA ĐTCĐ </a:t>
            </a:r>
            <a:r>
              <a:rPr lang="en-US" sz="1400" dirty="0" err="1"/>
              <a:t>tại</a:t>
            </a:r>
            <a:r>
              <a:rPr lang="en-US" sz="1400" dirty="0"/>
              <a:t> </a:t>
            </a:r>
            <a:r>
              <a:rPr lang="en-US" sz="1400" dirty="0" err="1"/>
              <a:t>nhà</a:t>
            </a:r>
            <a:r>
              <a:rPr lang="en-US" sz="1400" dirty="0"/>
              <a:t>, 2018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120" normalizeH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-540000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C71764D-E0FD-48D7-9374-007CF56DF745}" type="CELLRANGE">
                      <a:rPr lang="en-US"/>
                      <a:pPr>
                        <a:defRPr b="1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A342-4085-8B07-04DB499AEC65}"/>
                </c:ext>
              </c:extLst>
            </c:dLbl>
            <c:dLbl>
              <c:idx val="1"/>
              <c:tx>
                <c:rich>
                  <a:bodyPr rot="-540000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1993355-DE1C-4140-ACC2-2E0358095CA4}" type="CELLRANGE">
                      <a:rPr lang="en-US"/>
                      <a:pPr>
                        <a:defRPr b="1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A342-4085-8B07-04DB499AEC65}"/>
                </c:ext>
              </c:extLst>
            </c:dLbl>
            <c:dLbl>
              <c:idx val="2"/>
              <c:tx>
                <c:rich>
                  <a:bodyPr rot="-540000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0" i="0" u="none" strike="noStrike" kern="1200" baseline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A3E1ED5-4E04-46A2-923D-2AEDD66F8CE3}" type="CELLRANGE">
                      <a:rPr lang="en-US"/>
                      <a:pPr>
                        <a:defRPr>
                          <a:solidFill>
                            <a:schemeClr val="tx2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A342-4085-8B07-04DB499AEC6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ABF7C2F-753C-4300-958C-3E749116F6C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342-4085-8B07-04DB499AEC6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7812EA8-E0D2-4135-92D3-ED605C24D8C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A342-4085-8B07-04DB499AEC6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8D2640EA-C8DE-498E-95B9-37D78B8B023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342-4085-8B07-04DB499AEC6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31D4D35F-3196-433C-AE47-2585383DA6D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A342-4085-8B07-04DB499AEC6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0928AE07-B0F3-404D-BDDD-8DA705E2EB3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342-4085-8B07-04DB499AEC6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2D3D6E49-47CE-4AAB-AF36-2ED3D64114A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A342-4085-8B07-04DB499AEC6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195DCB87-93B6-4352-88C0-AA70C1182DB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A342-4085-8B07-04DB499AEC65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22E02A07-92B1-4971-8350-5068ECE78DF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A342-4085-8B07-04DB499AEC65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120A1F1A-9102-4DDB-AB90-5EC13AC9A3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A342-4085-8B07-04DB499AEC6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85DD68C9-9D54-48E0-A203-551D8D48A9E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A342-4085-8B07-04DB499AEC65}"/>
                </c:ext>
              </c:extLst>
            </c:dLbl>
            <c:dLbl>
              <c:idx val="13"/>
              <c:tx>
                <c:rich>
                  <a:bodyPr rot="-540000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EE2F17C-9446-44B4-A65A-0125F8D0FDAF}" type="CELLRANGE">
                      <a:rPr lang="en-US"/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A342-4085-8B07-04DB499AEC65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3F5AFBB5-B26C-408D-8E58-A842B9ABB3D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A342-4085-8B07-04DB499AEC65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50F74E23-E084-4795-8882-FBF0B1D8B7B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A342-4085-8B07-04DB499AEC65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86E8CFEE-AB0D-4233-BDFB-3041F98ED08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A342-4085-8B07-04DB499AEC65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0E114E72-40DE-4D25-9C2A-656821F0601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A342-4085-8B07-04DB499AEC65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2F47B74D-DF39-47D1-9039-02D94272A5D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A342-4085-8B07-04DB499AEC65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F2E55C5C-4C28-4DBF-A777-2333042F6D2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A342-4085-8B07-04DB499AEC65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90C6C949-BFD3-4092-AB8B-EFACAB32058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A342-4085-8B07-04DB499AEC65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118C8C86-D7EE-47D7-9979-361D50AF605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A342-4085-8B07-04DB499AEC65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1D9C9CCB-22C1-413D-8AC7-7401477BBDF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A342-4085-8B07-04DB499AEC65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fld id="{2B0FD69C-7638-4813-A8A5-B7271CC740F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A342-4085-8B07-04DB499AEC65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fld id="{C75D2337-1819-4BF5-8198-8A0300340DF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8-A342-4085-8B07-04DB499AEC65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fld id="{06F88E25-CF95-477A-AFE1-9549C0EF84B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A342-4085-8B07-04DB499AEC65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fld id="{3E87FDD7-03C5-47CA-9566-B821706B341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A-A342-4085-8B07-04DB499AEC65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fld id="{ABAB2649-3829-48F8-B695-9F7EC516963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A342-4085-8B07-04DB499AEC65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fld id="{A7C97408-E904-4969-860B-2D800BE82CD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C-A342-4085-8B07-04DB499AEC65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fld id="{F59185A0-2E50-40EB-AEFA-FC55DBBD52E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A342-4085-8B07-04DB499AEC65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fld id="{97783A23-353B-4854-9F41-CD91DE8A16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E-A342-4085-8B07-04DB499AEC65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fld id="{9A44535D-95FF-4A4D-9DE7-0805515E522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A342-4085-8B07-04DB499AEC65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fld id="{5E6C5C85-C7EF-44F4-BE79-A0A6575EB4C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0-A342-4085-8B07-04DB499AEC65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fld id="{E07C8A37-C7EC-48E2-897F-391A10F8458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A342-4085-8B07-04DB499AEC65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fld id="{B054C455-7518-4316-9E58-0D82941DC04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2-A342-4085-8B07-04DB499AEC65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fld id="{D6744EDE-C554-4D5C-A24E-543592D6228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A342-4085-8B07-04DB499AEC65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fld id="{A00128FB-3BCA-4E94-AF87-3E5E5A0F4B8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4-A342-4085-8B07-04DB499AEC65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fld id="{CBA70FED-5567-4CEA-90D2-7CDFCE6B6A0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A342-4085-8B07-04DB499AEC65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fld id="{7C6FC357-EC76-4F6B-B1BC-5DA7F21B54D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6-A342-4085-8B07-04DB499AEC65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fld id="{BE6CC4AC-37EA-4180-AAD5-EC4F1FC2809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7-A342-4085-8B07-04DB499AEC65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fld id="{2C102C5B-A31D-49F3-8942-F2E77B0B1E5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8-A342-4085-8B07-04DB499AEC65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fld id="{A79D8C55-BB85-4961-A79B-ED4E969FFAC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9-A342-4085-8B07-04DB499AEC65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fld id="{48082DB5-5B95-4F8B-A337-E358545FE0C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A-A342-4085-8B07-04DB499AEC65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fld id="{BEFC7241-0A3F-4CC8-82E1-F02F338AC7E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A342-4085-8B07-04DB499AEC65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fld id="{482C1BA3-43C6-4EC6-8266-33D96165F0B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C-A342-4085-8B07-04DB499AEC65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fld id="{C8285085-7BFD-4FC8-A22C-D14C358A2CF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D-A342-4085-8B07-04DB499AEC65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fld id="{AC42A900-2562-4912-9D6D-5D3040701B7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E-A342-4085-8B07-04DB499AEC65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fld id="{0EAB6C68-4862-4E36-A315-CBADBBF67E3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F-A342-4085-8B07-04DB499AEC65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fld id="{FAC93739-93D7-402F-A572-054582EF68F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0-A342-4085-8B07-04DB499AEC65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fld id="{B3E58E60-6A7E-44B5-8454-7813CA3F110F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1-A342-4085-8B07-04DB499AEC65}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fld id="{9EC22267-0041-4B01-8CE8-9BFCEB769B8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2-A342-4085-8B07-04DB499AEC65}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fld id="{9D3712BC-C369-4AE5-A7BC-7BCC0ABB788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3-A342-4085-8B07-04DB499AEC65}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fld id="{FFAC3BA5-8096-4351-BD28-F89FA82B33D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4-A342-4085-8B07-04DB499AEC65}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fld id="{D3901FB2-253E-4C8B-B99F-A12E944BF85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5-A342-4085-8B07-04DB499AEC65}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fld id="{5083172B-7886-4F71-B5A7-1B9FE6363D3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6-A342-4085-8B07-04DB499AEC65}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fld id="{1F6BFAD7-4B73-4FA6-A9A4-B58BC4287BA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7-A342-4085-8B07-04DB499AEC65}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fld id="{3F95C837-E1E1-4B50-AD6A-5072120722B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8-A342-4085-8B07-04DB499AEC65}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fld id="{3B33B4AC-F590-4CB6-9F4D-1133AE06260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9-A342-4085-8B07-04DB499AEC65}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fld id="{2BB5E65F-15AF-4AF6-BFA7-0CE4DD18C55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A-A342-4085-8B07-04DB499AEC65}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fld id="{B637D99C-A8B5-413D-A4F3-8D59BDDCBD5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B-A342-4085-8B07-04DB499AEC65}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fld id="{B4A2DEB7-9013-4E7E-BD79-CBFE12E09FA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C-A342-4085-8B07-04DB499AEC65}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fld id="{640BB8C7-F933-4A1C-B581-4900E3A4ECC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D-A342-4085-8B07-04DB499AEC65}"/>
                </c:ext>
              </c:extLst>
            </c:dLbl>
            <c:dLbl>
              <c:idx val="62"/>
              <c:tx>
                <c:rich>
                  <a:bodyPr rot="-540000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0135957-E8F5-440E-B24B-453119778846}" type="CELLRANGE">
                      <a:rPr lang="en-US"/>
                      <a:pPr>
                        <a:defRPr b="1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3E-A342-4085-8B07-04DB499AEC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Sheet1!$A$2:$A$64</c:f>
              <c:strCache>
                <c:ptCount val="63"/>
                <c:pt idx="0">
                  <c:v>HCMC</c:v>
                </c:pt>
                <c:pt idx="1">
                  <c:v>Ha Noi</c:v>
                </c:pt>
                <c:pt idx="2">
                  <c:v>An Giang</c:v>
                </c:pt>
                <c:pt idx="3">
                  <c:v>Dong Nai</c:v>
                </c:pt>
                <c:pt idx="4">
                  <c:v>Bac Ninh</c:v>
                </c:pt>
                <c:pt idx="5">
                  <c:v>Hung Yen</c:v>
                </c:pt>
                <c:pt idx="6">
                  <c:v>BRVT</c:v>
                </c:pt>
                <c:pt idx="7">
                  <c:v>Kien Giang</c:v>
                </c:pt>
                <c:pt idx="8">
                  <c:v>Thanh Hoa</c:v>
                </c:pt>
                <c:pt idx="9">
                  <c:v>Tay Ninh</c:v>
                </c:pt>
                <c:pt idx="10">
                  <c:v>Dong Thap</c:v>
                </c:pt>
                <c:pt idx="11">
                  <c:v>Bac Giang</c:v>
                </c:pt>
                <c:pt idx="12">
                  <c:v>Bac Lieu</c:v>
                </c:pt>
                <c:pt idx="13">
                  <c:v>Hai Phong</c:v>
                </c:pt>
                <c:pt idx="14">
                  <c:v>Can Tho</c:v>
                </c:pt>
                <c:pt idx="15">
                  <c:v>Long An</c:v>
                </c:pt>
                <c:pt idx="16">
                  <c:v>Nghe An</c:v>
                </c:pt>
                <c:pt idx="17">
                  <c:v>Hai Duong</c:v>
                </c:pt>
                <c:pt idx="18">
                  <c:v>Binh Phuoc</c:v>
                </c:pt>
                <c:pt idx="19">
                  <c:v>Ca Mau</c:v>
                </c:pt>
                <c:pt idx="20">
                  <c:v>Ben Tre</c:v>
                </c:pt>
                <c:pt idx="21">
                  <c:v>Vinh Long</c:v>
                </c:pt>
                <c:pt idx="22">
                  <c:v>Binh Duong</c:v>
                </c:pt>
                <c:pt idx="23">
                  <c:v>Binh Thuan</c:v>
                </c:pt>
                <c:pt idx="24">
                  <c:v>Vinh Phuc</c:v>
                </c:pt>
                <c:pt idx="25">
                  <c:v>Binh Dinh</c:v>
                </c:pt>
                <c:pt idx="26">
                  <c:v>Phu Yen</c:v>
                </c:pt>
                <c:pt idx="27">
                  <c:v>Tra Vinh</c:v>
                </c:pt>
                <c:pt idx="28">
                  <c:v>Hau Giang</c:v>
                </c:pt>
                <c:pt idx="29">
                  <c:v>Gia Lai</c:v>
                </c:pt>
                <c:pt idx="30">
                  <c:v>Tien Giang</c:v>
                </c:pt>
                <c:pt idx="31">
                  <c:v>Ha Nam</c:v>
                </c:pt>
                <c:pt idx="32">
                  <c:v>Lam Dong</c:v>
                </c:pt>
                <c:pt idx="33">
                  <c:v>Ninh Thuan</c:v>
                </c:pt>
                <c:pt idx="34">
                  <c:v>Khanh Hoa</c:v>
                </c:pt>
                <c:pt idx="35">
                  <c:v>Kon Tum</c:v>
                </c:pt>
                <c:pt idx="36">
                  <c:v>Thai Binh</c:v>
                </c:pt>
                <c:pt idx="37">
                  <c:v>Nam Dinh</c:v>
                </c:pt>
                <c:pt idx="38">
                  <c:v>Quang Ngai</c:v>
                </c:pt>
                <c:pt idx="39">
                  <c:v>Ninh Binh</c:v>
                </c:pt>
                <c:pt idx="40">
                  <c:v>Soc Trang</c:v>
                </c:pt>
                <c:pt idx="41">
                  <c:v>Quang Tri</c:v>
                </c:pt>
                <c:pt idx="42">
                  <c:v>Quang Ninh</c:v>
                </c:pt>
                <c:pt idx="43">
                  <c:v>Dak Lak</c:v>
                </c:pt>
                <c:pt idx="44">
                  <c:v>TT-Hue</c:v>
                </c:pt>
                <c:pt idx="45">
                  <c:v>Dak Nong</c:v>
                </c:pt>
                <c:pt idx="46">
                  <c:v>Lang Son</c:v>
                </c:pt>
                <c:pt idx="47">
                  <c:v>Quang Nam</c:v>
                </c:pt>
                <c:pt idx="48">
                  <c:v>Tuyen Quang</c:v>
                </c:pt>
                <c:pt idx="49">
                  <c:v>Thai Ngu</c:v>
                </c:pt>
                <c:pt idx="50">
                  <c:v>Son La</c:v>
                </c:pt>
                <c:pt idx="51">
                  <c:v>Hoa Binh</c:v>
                </c:pt>
                <c:pt idx="52">
                  <c:v>Quang Binh</c:v>
                </c:pt>
                <c:pt idx="53">
                  <c:v>Yen Bai</c:v>
                </c:pt>
                <c:pt idx="54">
                  <c:v>Lai Chau</c:v>
                </c:pt>
                <c:pt idx="55">
                  <c:v>Bac Kan</c:v>
                </c:pt>
                <c:pt idx="56">
                  <c:v>Ha Tinh</c:v>
                </c:pt>
                <c:pt idx="57">
                  <c:v>Phu Tho</c:v>
                </c:pt>
                <c:pt idx="58">
                  <c:v>Ha Giang</c:v>
                </c:pt>
                <c:pt idx="59">
                  <c:v>Lao Cai</c:v>
                </c:pt>
                <c:pt idx="60">
                  <c:v>Cao Bang</c:v>
                </c:pt>
                <c:pt idx="61">
                  <c:v>Dien Bien</c:v>
                </c:pt>
                <c:pt idx="62">
                  <c:v>Da Nang</c:v>
                </c:pt>
              </c:strCache>
            </c:strRef>
          </c:cat>
          <c:val>
            <c:numRef>
              <c:f>Sheet1!$B$2:$B$64</c:f>
              <c:numCache>
                <c:formatCode>0.00%</c:formatCode>
                <c:ptCount val="63"/>
                <c:pt idx="0">
                  <c:v>3.4799999999999998E-2</c:v>
                </c:pt>
                <c:pt idx="1">
                  <c:v>3.15E-2</c:v>
                </c:pt>
                <c:pt idx="2">
                  <c:v>2.7699999999999999E-2</c:v>
                </c:pt>
                <c:pt idx="3">
                  <c:v>2.5600000000000001E-2</c:v>
                </c:pt>
                <c:pt idx="4">
                  <c:v>1.6199999999999999E-2</c:v>
                </c:pt>
                <c:pt idx="5">
                  <c:v>1.6199999999999999E-2</c:v>
                </c:pt>
                <c:pt idx="6">
                  <c:v>1.5800000000000002E-2</c:v>
                </c:pt>
                <c:pt idx="7">
                  <c:v>1.4800000000000001E-2</c:v>
                </c:pt>
                <c:pt idx="8">
                  <c:v>1.4200000000000001E-2</c:v>
                </c:pt>
                <c:pt idx="9">
                  <c:v>1.32E-2</c:v>
                </c:pt>
                <c:pt idx="10">
                  <c:v>1.3100000000000001E-2</c:v>
                </c:pt>
                <c:pt idx="11">
                  <c:v>1.15E-2</c:v>
                </c:pt>
                <c:pt idx="12">
                  <c:v>1.12E-2</c:v>
                </c:pt>
                <c:pt idx="13">
                  <c:v>1.06E-2</c:v>
                </c:pt>
                <c:pt idx="14">
                  <c:v>1.04E-2</c:v>
                </c:pt>
                <c:pt idx="15">
                  <c:v>0.01</c:v>
                </c:pt>
                <c:pt idx="16">
                  <c:v>9.9000000000000008E-3</c:v>
                </c:pt>
                <c:pt idx="17">
                  <c:v>9.4999999999999998E-3</c:v>
                </c:pt>
                <c:pt idx="18">
                  <c:v>9.2999999999999992E-3</c:v>
                </c:pt>
                <c:pt idx="19">
                  <c:v>8.5000000000000006E-3</c:v>
                </c:pt>
                <c:pt idx="20">
                  <c:v>8.3000000000000001E-3</c:v>
                </c:pt>
                <c:pt idx="21">
                  <c:v>8.2000000000000007E-3</c:v>
                </c:pt>
                <c:pt idx="22">
                  <c:v>8.0999999999999996E-3</c:v>
                </c:pt>
                <c:pt idx="23">
                  <c:v>7.9000000000000008E-3</c:v>
                </c:pt>
                <c:pt idx="24">
                  <c:v>7.3000000000000001E-3</c:v>
                </c:pt>
                <c:pt idx="25">
                  <c:v>7.1999999999999998E-3</c:v>
                </c:pt>
                <c:pt idx="26">
                  <c:v>6.8999999999999999E-3</c:v>
                </c:pt>
                <c:pt idx="27">
                  <c:v>6.7000000000000002E-3</c:v>
                </c:pt>
                <c:pt idx="28">
                  <c:v>6.1000000000000004E-3</c:v>
                </c:pt>
                <c:pt idx="29">
                  <c:v>6.0000000000000001E-3</c:v>
                </c:pt>
                <c:pt idx="30">
                  <c:v>5.4999999999999997E-3</c:v>
                </c:pt>
                <c:pt idx="31">
                  <c:v>5.1999999999999998E-3</c:v>
                </c:pt>
                <c:pt idx="32">
                  <c:v>5.1000000000000004E-3</c:v>
                </c:pt>
                <c:pt idx="33">
                  <c:v>5.0000000000000001E-3</c:v>
                </c:pt>
                <c:pt idx="34">
                  <c:v>4.8999999999999998E-3</c:v>
                </c:pt>
                <c:pt idx="35">
                  <c:v>4.8999999999999998E-3</c:v>
                </c:pt>
                <c:pt idx="36">
                  <c:v>4.7000000000000002E-3</c:v>
                </c:pt>
                <c:pt idx="37">
                  <c:v>4.4000000000000003E-3</c:v>
                </c:pt>
                <c:pt idx="38">
                  <c:v>4.3E-3</c:v>
                </c:pt>
                <c:pt idx="39">
                  <c:v>4.1999999999999997E-3</c:v>
                </c:pt>
                <c:pt idx="40">
                  <c:v>4.1999999999999997E-3</c:v>
                </c:pt>
                <c:pt idx="41">
                  <c:v>4.1000000000000003E-3</c:v>
                </c:pt>
                <c:pt idx="42">
                  <c:v>4.0000000000000001E-3</c:v>
                </c:pt>
                <c:pt idx="43">
                  <c:v>3.8999999999999998E-3</c:v>
                </c:pt>
                <c:pt idx="44">
                  <c:v>3.7000000000000002E-3</c:v>
                </c:pt>
                <c:pt idx="45">
                  <c:v>3.5999999999999999E-3</c:v>
                </c:pt>
                <c:pt idx="46">
                  <c:v>3.3999999999999998E-3</c:v>
                </c:pt>
                <c:pt idx="47">
                  <c:v>3.2000000000000002E-3</c:v>
                </c:pt>
                <c:pt idx="48">
                  <c:v>3.0999999999999999E-3</c:v>
                </c:pt>
                <c:pt idx="49">
                  <c:v>3.0999999999999999E-3</c:v>
                </c:pt>
                <c:pt idx="50">
                  <c:v>2.8E-3</c:v>
                </c:pt>
                <c:pt idx="51">
                  <c:v>2.7000000000000001E-3</c:v>
                </c:pt>
                <c:pt idx="52">
                  <c:v>2.7000000000000001E-3</c:v>
                </c:pt>
                <c:pt idx="53">
                  <c:v>2.5999999999999999E-3</c:v>
                </c:pt>
                <c:pt idx="54">
                  <c:v>2.5000000000000001E-3</c:v>
                </c:pt>
                <c:pt idx="55">
                  <c:v>2.3E-3</c:v>
                </c:pt>
                <c:pt idx="56">
                  <c:v>2.3E-3</c:v>
                </c:pt>
                <c:pt idx="57">
                  <c:v>2.0999999999999999E-3</c:v>
                </c:pt>
                <c:pt idx="58">
                  <c:v>2E-3</c:v>
                </c:pt>
                <c:pt idx="59">
                  <c:v>1.6000000000000001E-3</c:v>
                </c:pt>
                <c:pt idx="60">
                  <c:v>1.4E-3</c:v>
                </c:pt>
                <c:pt idx="61">
                  <c:v>1.4E-3</c:v>
                </c:pt>
                <c:pt idx="62">
                  <c:v>1E-3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Sheet1!$B$2:$B$64</c15:f>
                <c15:dlblRangeCache>
                  <c:ptCount val="63"/>
                  <c:pt idx="0">
                    <c:v>3.48%</c:v>
                  </c:pt>
                  <c:pt idx="1">
                    <c:v>3.15%</c:v>
                  </c:pt>
                  <c:pt idx="2">
                    <c:v>2.77%</c:v>
                  </c:pt>
                  <c:pt idx="3">
                    <c:v>2.56%</c:v>
                  </c:pt>
                  <c:pt idx="4">
                    <c:v>1.62%</c:v>
                  </c:pt>
                  <c:pt idx="5">
                    <c:v>1.62%</c:v>
                  </c:pt>
                  <c:pt idx="6">
                    <c:v>1.58%</c:v>
                  </c:pt>
                  <c:pt idx="7">
                    <c:v>1.48%</c:v>
                  </c:pt>
                  <c:pt idx="8">
                    <c:v>1.42%</c:v>
                  </c:pt>
                  <c:pt idx="9">
                    <c:v>1.32%</c:v>
                  </c:pt>
                  <c:pt idx="10">
                    <c:v>1.31%</c:v>
                  </c:pt>
                  <c:pt idx="11">
                    <c:v>1.15%</c:v>
                  </c:pt>
                  <c:pt idx="12">
                    <c:v>1.12%</c:v>
                  </c:pt>
                  <c:pt idx="13">
                    <c:v>1.06%</c:v>
                  </c:pt>
                  <c:pt idx="14">
                    <c:v>1.04%</c:v>
                  </c:pt>
                  <c:pt idx="15">
                    <c:v>1.00%</c:v>
                  </c:pt>
                  <c:pt idx="16">
                    <c:v>0.99%</c:v>
                  </c:pt>
                  <c:pt idx="17">
                    <c:v>0.95%</c:v>
                  </c:pt>
                  <c:pt idx="18">
                    <c:v>0.93%</c:v>
                  </c:pt>
                  <c:pt idx="19">
                    <c:v>0.85%</c:v>
                  </c:pt>
                  <c:pt idx="20">
                    <c:v>0.83%</c:v>
                  </c:pt>
                  <c:pt idx="21">
                    <c:v>0.82%</c:v>
                  </c:pt>
                  <c:pt idx="22">
                    <c:v>0.81%</c:v>
                  </c:pt>
                  <c:pt idx="23">
                    <c:v>0.79%</c:v>
                  </c:pt>
                  <c:pt idx="24">
                    <c:v>0.73%</c:v>
                  </c:pt>
                  <c:pt idx="25">
                    <c:v>0.72%</c:v>
                  </c:pt>
                  <c:pt idx="26">
                    <c:v>0.69%</c:v>
                  </c:pt>
                  <c:pt idx="27">
                    <c:v>0.67%</c:v>
                  </c:pt>
                  <c:pt idx="28">
                    <c:v>0.61%</c:v>
                  </c:pt>
                  <c:pt idx="29">
                    <c:v>0.60%</c:v>
                  </c:pt>
                  <c:pt idx="30">
                    <c:v>0.55%</c:v>
                  </c:pt>
                  <c:pt idx="31">
                    <c:v>0.52%</c:v>
                  </c:pt>
                  <c:pt idx="32">
                    <c:v>0.51%</c:v>
                  </c:pt>
                  <c:pt idx="33">
                    <c:v>0.50%</c:v>
                  </c:pt>
                  <c:pt idx="34">
                    <c:v>0.49%</c:v>
                  </c:pt>
                  <c:pt idx="35">
                    <c:v>0.49%</c:v>
                  </c:pt>
                  <c:pt idx="36">
                    <c:v>0.47%</c:v>
                  </c:pt>
                  <c:pt idx="37">
                    <c:v>0.44%</c:v>
                  </c:pt>
                  <c:pt idx="38">
                    <c:v>0.43%</c:v>
                  </c:pt>
                  <c:pt idx="39">
                    <c:v>0.42%</c:v>
                  </c:pt>
                  <c:pt idx="40">
                    <c:v>0.42%</c:v>
                  </c:pt>
                  <c:pt idx="41">
                    <c:v>0.41%</c:v>
                  </c:pt>
                  <c:pt idx="42">
                    <c:v>0.40%</c:v>
                  </c:pt>
                  <c:pt idx="43">
                    <c:v>0.39%</c:v>
                  </c:pt>
                  <c:pt idx="44">
                    <c:v>0.37%</c:v>
                  </c:pt>
                  <c:pt idx="45">
                    <c:v>0.36%</c:v>
                  </c:pt>
                  <c:pt idx="46">
                    <c:v>0.34%</c:v>
                  </c:pt>
                  <c:pt idx="47">
                    <c:v>0.32%</c:v>
                  </c:pt>
                  <c:pt idx="48">
                    <c:v>0.31%</c:v>
                  </c:pt>
                  <c:pt idx="49">
                    <c:v>0.31%</c:v>
                  </c:pt>
                  <c:pt idx="50">
                    <c:v>0.28%</c:v>
                  </c:pt>
                  <c:pt idx="51">
                    <c:v>0.27%</c:v>
                  </c:pt>
                  <c:pt idx="52">
                    <c:v>0.27%</c:v>
                  </c:pt>
                  <c:pt idx="53">
                    <c:v>0.26%</c:v>
                  </c:pt>
                  <c:pt idx="54">
                    <c:v>0.25%</c:v>
                  </c:pt>
                  <c:pt idx="55">
                    <c:v>0.23%</c:v>
                  </c:pt>
                  <c:pt idx="56">
                    <c:v>0.23%</c:v>
                  </c:pt>
                  <c:pt idx="57">
                    <c:v>0.21%</c:v>
                  </c:pt>
                  <c:pt idx="58">
                    <c:v>0.20%</c:v>
                  </c:pt>
                  <c:pt idx="59">
                    <c:v>0.16%</c:v>
                  </c:pt>
                  <c:pt idx="60">
                    <c:v>0.14%</c:v>
                  </c:pt>
                  <c:pt idx="61">
                    <c:v>0.14%</c:v>
                  </c:pt>
                  <c:pt idx="62">
                    <c:v>0.10%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3F-A342-4085-8B07-04DB499AEC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392019919"/>
        <c:axId val="392083391"/>
      </c:barChart>
      <c:catAx>
        <c:axId val="3920199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83391"/>
        <c:crosses val="autoZero"/>
        <c:auto val="1"/>
        <c:lblAlgn val="ctr"/>
        <c:lblOffset val="100"/>
        <c:noMultiLvlLbl val="0"/>
      </c:catAx>
      <c:valAx>
        <c:axId val="392083391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92019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EE5041-388E-42BD-8EBD-609736DCD1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BBE2F-D1EF-4F2B-BE51-8A3389035B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21272-7805-411C-B3C6-CCB11EA7F314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1209C-417E-4C14-8CF3-1905152DD4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BB4D8-5C67-4A43-BDE5-6C7E5C6212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D86CD-864F-4F91-8B60-0F92C929B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344F6-D47D-467B-8E7C-CD52D874C221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F2F54-A530-4C84-958F-65E68C0927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06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Viet Nam ranked no. 88 on UN’s 2018 E-Government Index 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2F54-A530-4C84-958F-65E68C0927A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80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/>
              <a:t>Năm</a:t>
            </a:r>
            <a:r>
              <a:rPr lang="en-US" sz="1200" dirty="0"/>
              <a:t> 2018,</a:t>
            </a:r>
            <a:endParaRPr lang="en-GB" sz="12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38% ng</a:t>
            </a:r>
            <a:r>
              <a:rPr lang="en-US" sz="1200" dirty="0" err="1"/>
              <a:t>ười</a:t>
            </a:r>
            <a:r>
              <a:rPr lang="en-US" sz="1200" dirty="0"/>
              <a:t> </a:t>
            </a:r>
            <a:r>
              <a:rPr lang="en-US" sz="1200" dirty="0" err="1"/>
              <a:t>trả</a:t>
            </a:r>
            <a:r>
              <a:rPr lang="en-US" sz="1200" dirty="0"/>
              <a:t> </a:t>
            </a:r>
            <a:r>
              <a:rPr lang="en-US" sz="1200" dirty="0" err="1"/>
              <a:t>lời</a:t>
            </a:r>
            <a:r>
              <a:rPr lang="en-GB" sz="1200" dirty="0"/>
              <a:t> </a:t>
            </a:r>
            <a:r>
              <a:rPr lang="en-GB" sz="1200" dirty="0" err="1"/>
              <a:t>tiếp</a:t>
            </a:r>
            <a:r>
              <a:rPr lang="en-GB" sz="1200" dirty="0"/>
              <a:t> </a:t>
            </a:r>
            <a:r>
              <a:rPr lang="en-GB" sz="1200" dirty="0" err="1"/>
              <a:t>cận</a:t>
            </a:r>
            <a:r>
              <a:rPr lang="en-GB" sz="1200" dirty="0"/>
              <a:t> tin t</a:t>
            </a:r>
            <a:r>
              <a:rPr lang="en-US" sz="1200" dirty="0" err="1"/>
              <a:t>ức</a:t>
            </a:r>
            <a:r>
              <a:rPr lang="en-GB" sz="1200" dirty="0"/>
              <a:t> qua Internet, </a:t>
            </a:r>
            <a:r>
              <a:rPr lang="en-GB" sz="1200" dirty="0" err="1"/>
              <a:t>tăng</a:t>
            </a:r>
            <a:r>
              <a:rPr lang="en-GB" sz="1200" dirty="0"/>
              <a:t> 10% so v</a:t>
            </a:r>
            <a:r>
              <a:rPr lang="en-US" sz="1200" dirty="0" err="1"/>
              <a:t>ới</a:t>
            </a:r>
            <a:r>
              <a:rPr lang="en-US" sz="1200" dirty="0"/>
              <a:t> </a:t>
            </a:r>
            <a:r>
              <a:rPr lang="en-GB" sz="1200" dirty="0" err="1"/>
              <a:t>năm</a:t>
            </a:r>
            <a:r>
              <a:rPr lang="en-GB" sz="1200" dirty="0"/>
              <a:t> 2017.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53% </a:t>
            </a:r>
            <a:r>
              <a:rPr lang="en-GB" sz="1200" dirty="0" err="1"/>
              <a:t>có</a:t>
            </a:r>
            <a:r>
              <a:rPr lang="en-GB" sz="1200" dirty="0"/>
              <a:t> Internet </a:t>
            </a:r>
            <a:r>
              <a:rPr lang="en-GB" sz="1200" dirty="0" err="1"/>
              <a:t>tại</a:t>
            </a:r>
            <a:r>
              <a:rPr lang="en-GB" sz="1200" dirty="0"/>
              <a:t> </a:t>
            </a:r>
            <a:r>
              <a:rPr lang="en-GB" sz="1200" dirty="0" err="1"/>
              <a:t>nhà</a:t>
            </a:r>
            <a:r>
              <a:rPr lang="en-GB" sz="1200" dirty="0"/>
              <a:t>, </a:t>
            </a:r>
            <a:r>
              <a:rPr lang="en-GB" sz="1200" dirty="0" err="1"/>
              <a:t>tăng</a:t>
            </a:r>
            <a:r>
              <a:rPr lang="en-GB" sz="1200" dirty="0"/>
              <a:t> 15% so v</a:t>
            </a:r>
            <a:r>
              <a:rPr lang="en-US" sz="1200" dirty="0" err="1"/>
              <a:t>ới</a:t>
            </a:r>
            <a:r>
              <a:rPr lang="en-US" sz="1200" dirty="0"/>
              <a:t> </a:t>
            </a:r>
            <a:r>
              <a:rPr lang="en-US" sz="1200" dirty="0" err="1"/>
              <a:t>tỷ</a:t>
            </a:r>
            <a:r>
              <a:rPr lang="en-US" sz="1200" dirty="0"/>
              <a:t> </a:t>
            </a:r>
            <a:r>
              <a:rPr lang="en-US" sz="1200" dirty="0" err="1"/>
              <a:t>lệ</a:t>
            </a:r>
            <a:r>
              <a:rPr lang="en-US" sz="1200" dirty="0"/>
              <a:t> </a:t>
            </a:r>
            <a:r>
              <a:rPr lang="en-US" sz="1200" dirty="0" err="1"/>
              <a:t>năm</a:t>
            </a:r>
            <a:r>
              <a:rPr lang="en-GB" sz="1200" dirty="0"/>
              <a:t> 2017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2F54-A530-4C84-958F-65E68C0927A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70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2F54-A530-4C84-958F-65E68C0927A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0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sum, this dimension provides for the first time some baselines on e-governance at the provincial level (following the promotion and development of e-government at the national policy level). The 2018 findings reveal a large gap between what is expected and what is available for citizens and governments in terms of interaction online</a:t>
            </a:r>
            <a:r>
              <a:rPr lang="en-GB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especially when the number of Vietnamese Internet users is increasing significantly</a:t>
            </a: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extremely low scores in both sub-dimensions in 2018 imply that local governments should invest much more in improving and promoting e-government portals so that citizens can access and use them to avail of various public services. In particular, local governments should focus on improving the usefulness and user-friendliness of e-government portals and e-services. They should also promote these new mechanisms more effectively so that more citizens become aware of them and use them more often.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F2F54-A530-4C84-958F-65E68C0927A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81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EF63-68C3-4DAC-91E9-B3D4BE923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9389" y="1122363"/>
            <a:ext cx="8628611" cy="2387600"/>
          </a:xfrm>
        </p:spPr>
        <p:txBody>
          <a:bodyPr anchor="ctr">
            <a:normAutofit/>
          </a:bodyPr>
          <a:lstStyle>
            <a:lvl1pPr algn="l">
              <a:defRPr sz="4800" b="1">
                <a:solidFill>
                  <a:srgbClr val="167BA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40F3F-160D-472E-A57F-A61F475D0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9388" y="4046767"/>
            <a:ext cx="8628612" cy="1655762"/>
          </a:xfrm>
        </p:spPr>
        <p:txBody>
          <a:bodyPr anchor="b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4DDBC-C7A0-4724-886B-956A6030F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338" y="781961"/>
            <a:ext cx="2829928" cy="3135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2B9B4C-370A-4D1C-B7CA-2568C0479FCF}"/>
              </a:ext>
            </a:extLst>
          </p:cNvPr>
          <p:cNvSpPr/>
          <p:nvPr userDrawn="1"/>
        </p:nvSpPr>
        <p:spPr>
          <a:xfrm>
            <a:off x="8853055" y="5702531"/>
            <a:ext cx="3338945" cy="448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BDE735-6833-40A9-9428-62ADF7B6E130}"/>
              </a:ext>
            </a:extLst>
          </p:cNvPr>
          <p:cNvSpPr/>
          <p:nvPr userDrawn="1"/>
        </p:nvSpPr>
        <p:spPr>
          <a:xfrm>
            <a:off x="8212975" y="5702530"/>
            <a:ext cx="482137" cy="448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3F97E5-A2FE-4039-8B74-846D37E407C6}"/>
              </a:ext>
            </a:extLst>
          </p:cNvPr>
          <p:cNvSpPr/>
          <p:nvPr userDrawn="1"/>
        </p:nvSpPr>
        <p:spPr>
          <a:xfrm>
            <a:off x="1" y="5702529"/>
            <a:ext cx="8055032" cy="4488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9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26974BA-A92B-4D2F-970A-2F6ED17C5A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5843854" y="-6593904"/>
            <a:ext cx="11019892" cy="12210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FEE05C-D6D0-424D-A1FA-FE4C96A5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68DA5-697F-413C-BDCA-C4896066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08336-9364-4104-B921-26A528D72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63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D6B269C-8A6A-413C-A937-6640B7A4E4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5843854" y="-6593904"/>
            <a:ext cx="11019892" cy="12210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89DE3-5F8F-4DD4-8522-330E06F0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A5000-5441-4A63-A424-3405F2087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3BB62-37CC-4558-BDE1-C6FA9B9E4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82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37A76-BA93-43B0-AB54-9CF70240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892" y="951722"/>
            <a:ext cx="11398373" cy="522524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8C498-FD8F-43DE-899C-8A926E627D70}"/>
              </a:ext>
            </a:extLst>
          </p:cNvPr>
          <p:cNvSpPr/>
          <p:nvPr userDrawn="1"/>
        </p:nvSpPr>
        <p:spPr>
          <a:xfrm>
            <a:off x="1121423" y="139067"/>
            <a:ext cx="328173" cy="473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010AE-EE82-4C75-BE21-44D3FA8FC4BF}"/>
              </a:ext>
            </a:extLst>
          </p:cNvPr>
          <p:cNvSpPr/>
          <p:nvPr userDrawn="1"/>
        </p:nvSpPr>
        <p:spPr>
          <a:xfrm>
            <a:off x="159952" y="135428"/>
            <a:ext cx="970802" cy="473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accent4"/>
                </a:solidFill>
              </a:rPr>
              <a:t>PAPI </a:t>
            </a:r>
            <a:r>
              <a:rPr lang="en-US" sz="1200" b="0">
                <a:solidFill>
                  <a:schemeClr val="accent4"/>
                </a:solidFill>
              </a:rPr>
              <a:t>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E74F4-70D9-4FDB-8061-63538498481A}"/>
              </a:ext>
            </a:extLst>
          </p:cNvPr>
          <p:cNvSpPr/>
          <p:nvPr userDrawn="1"/>
        </p:nvSpPr>
        <p:spPr>
          <a:xfrm>
            <a:off x="1781701" y="141187"/>
            <a:ext cx="10410299" cy="473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1B221-41F3-41C3-9509-61666A6A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701" y="141189"/>
            <a:ext cx="10213564" cy="473824"/>
          </a:xfrm>
        </p:spPr>
        <p:txBody>
          <a:bodyPr>
            <a:noAutofit/>
          </a:bodyPr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EC15D8-6363-4EA0-A981-90E391E06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" y="83968"/>
            <a:ext cx="520514" cy="576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6951C0-46DD-4CD2-8459-91445256C444}"/>
              </a:ext>
            </a:extLst>
          </p:cNvPr>
          <p:cNvSpPr/>
          <p:nvPr userDrawn="1"/>
        </p:nvSpPr>
        <p:spPr>
          <a:xfrm>
            <a:off x="1515142" y="139067"/>
            <a:ext cx="180989" cy="473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3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C48D58-5BA7-4EBB-AAEE-E5818690F1A4}"/>
              </a:ext>
            </a:extLst>
          </p:cNvPr>
          <p:cNvSpPr/>
          <p:nvPr userDrawn="1"/>
        </p:nvSpPr>
        <p:spPr>
          <a:xfrm>
            <a:off x="-254231" y="365125"/>
            <a:ext cx="1092431" cy="473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9D04F-993B-47EE-8AEA-AF54CB35EE28}"/>
              </a:ext>
            </a:extLst>
          </p:cNvPr>
          <p:cNvSpPr/>
          <p:nvPr userDrawn="1"/>
        </p:nvSpPr>
        <p:spPr>
          <a:xfrm>
            <a:off x="945578" y="365125"/>
            <a:ext cx="367833" cy="473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A9F29-58E6-4838-B7E6-DF464CCF4C7F}"/>
              </a:ext>
            </a:extLst>
          </p:cNvPr>
          <p:cNvSpPr/>
          <p:nvPr userDrawn="1"/>
        </p:nvSpPr>
        <p:spPr>
          <a:xfrm>
            <a:off x="1412473" y="365124"/>
            <a:ext cx="241760" cy="473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2885E3-D7CD-42F1-A7FF-63B67B9F314C}"/>
              </a:ext>
            </a:extLst>
          </p:cNvPr>
          <p:cNvSpPr/>
          <p:nvPr userDrawn="1"/>
        </p:nvSpPr>
        <p:spPr>
          <a:xfrm>
            <a:off x="1781701" y="365124"/>
            <a:ext cx="10753892" cy="473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9ED5-2F83-4526-B63B-D272DBA3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87F75-BE98-4CB4-89DB-A1EFE6B55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9421A-66D5-400A-8AF3-791244FC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701" y="365126"/>
            <a:ext cx="9572099" cy="47382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4227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1D04530-901B-436D-8486-C5774ADF4B0E}"/>
              </a:ext>
            </a:extLst>
          </p:cNvPr>
          <p:cNvSpPr/>
          <p:nvPr userDrawn="1"/>
        </p:nvSpPr>
        <p:spPr>
          <a:xfrm>
            <a:off x="-254231" y="365125"/>
            <a:ext cx="1092431" cy="473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30FE-D1DF-4F2E-BAE9-A4405E12AD95}"/>
              </a:ext>
            </a:extLst>
          </p:cNvPr>
          <p:cNvSpPr/>
          <p:nvPr userDrawn="1"/>
        </p:nvSpPr>
        <p:spPr>
          <a:xfrm>
            <a:off x="945578" y="365125"/>
            <a:ext cx="367833" cy="473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7430BD-B490-4CD7-9D97-9BD405A3EB90}"/>
              </a:ext>
            </a:extLst>
          </p:cNvPr>
          <p:cNvSpPr/>
          <p:nvPr userDrawn="1"/>
        </p:nvSpPr>
        <p:spPr>
          <a:xfrm>
            <a:off x="1412473" y="365124"/>
            <a:ext cx="241760" cy="473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74AF34-BA4E-4DDB-922F-22312E3103B9}"/>
              </a:ext>
            </a:extLst>
          </p:cNvPr>
          <p:cNvSpPr/>
          <p:nvPr userDrawn="1"/>
        </p:nvSpPr>
        <p:spPr>
          <a:xfrm>
            <a:off x="1781701" y="365124"/>
            <a:ext cx="10753892" cy="473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C62D3-BB36-41E5-9F7D-7BDF16880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84E15-1C9E-4213-842E-6CCE0C993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E21C5-F643-4E2E-A050-0051DD93D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6593B-6242-4F09-B351-7DF25FB38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94D3B-A90D-4EFC-A016-262D6509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701" y="365126"/>
            <a:ext cx="9573687" cy="47382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174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A22513-6298-4778-B996-EDD4DB5103D7}"/>
              </a:ext>
            </a:extLst>
          </p:cNvPr>
          <p:cNvSpPr/>
          <p:nvPr userDrawn="1"/>
        </p:nvSpPr>
        <p:spPr>
          <a:xfrm>
            <a:off x="-254231" y="365125"/>
            <a:ext cx="1092431" cy="473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EB7FF-6861-4604-A4BF-3D3AD0883B8B}"/>
              </a:ext>
            </a:extLst>
          </p:cNvPr>
          <p:cNvSpPr/>
          <p:nvPr userDrawn="1"/>
        </p:nvSpPr>
        <p:spPr>
          <a:xfrm>
            <a:off x="945578" y="365125"/>
            <a:ext cx="367833" cy="4738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34871-2C42-463F-B22D-096F4CFB4348}"/>
              </a:ext>
            </a:extLst>
          </p:cNvPr>
          <p:cNvSpPr/>
          <p:nvPr userDrawn="1"/>
        </p:nvSpPr>
        <p:spPr>
          <a:xfrm>
            <a:off x="1412473" y="365124"/>
            <a:ext cx="241760" cy="473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B609F7-DBE3-46AE-A225-DBE2AF17527A}"/>
              </a:ext>
            </a:extLst>
          </p:cNvPr>
          <p:cNvSpPr/>
          <p:nvPr userDrawn="1"/>
        </p:nvSpPr>
        <p:spPr>
          <a:xfrm>
            <a:off x="1781701" y="365124"/>
            <a:ext cx="10753892" cy="473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89DE3-5F8F-4DD4-8522-330E06F0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700" y="365124"/>
            <a:ext cx="9573687" cy="473825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A5000-5441-4A63-A424-3405F2087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3BB62-37CC-4558-BDE1-C6FA9B9E4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0952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9669-85BB-4069-A8B7-C3BA53EC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075" y="2601685"/>
            <a:ext cx="5673763" cy="16546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280441B-CC04-42A1-A73E-7B6B31A4CAD2}"/>
              </a:ext>
            </a:extLst>
          </p:cNvPr>
          <p:cNvSpPr/>
          <p:nvPr userDrawn="1"/>
        </p:nvSpPr>
        <p:spPr>
          <a:xfrm>
            <a:off x="783772" y="1428205"/>
            <a:ext cx="3553097" cy="355309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64A3C-92FE-4FB7-8D3A-6C3AAFC78DEC}"/>
              </a:ext>
            </a:extLst>
          </p:cNvPr>
          <p:cNvCxnSpPr/>
          <p:nvPr userDrawn="1"/>
        </p:nvCxnSpPr>
        <p:spPr>
          <a:xfrm>
            <a:off x="5913120" y="4223657"/>
            <a:ext cx="38056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41D153D-15EB-44A9-BFFE-D49788609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34075" y="4476750"/>
            <a:ext cx="5848350" cy="18543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DC71B-A8A2-4DBA-8A29-1F8C927426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793" y="1379885"/>
            <a:ext cx="3705628" cy="3691467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79EA870-7B54-4A78-81B2-0384F0620B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918202" y="-1236572"/>
            <a:ext cx="8075165" cy="894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1EF7-B687-4DE0-A8F7-B31CF119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70C474-082A-4405-AA13-2E71BC34DF26}"/>
              </a:ext>
            </a:extLst>
          </p:cNvPr>
          <p:cNvSpPr/>
          <p:nvPr userDrawn="1"/>
        </p:nvSpPr>
        <p:spPr>
          <a:xfrm>
            <a:off x="-1" y="1958202"/>
            <a:ext cx="4032069" cy="4606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54412B-C308-42EE-97CE-AB1929070EEE}"/>
              </a:ext>
            </a:extLst>
          </p:cNvPr>
          <p:cNvSpPr/>
          <p:nvPr userDrawn="1"/>
        </p:nvSpPr>
        <p:spPr>
          <a:xfrm>
            <a:off x="4032068" y="1958202"/>
            <a:ext cx="4127866" cy="46068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EF95-5709-4C59-81B1-55C1BB55D3B5}"/>
              </a:ext>
            </a:extLst>
          </p:cNvPr>
          <p:cNvSpPr/>
          <p:nvPr userDrawn="1"/>
        </p:nvSpPr>
        <p:spPr>
          <a:xfrm>
            <a:off x="8159934" y="1958202"/>
            <a:ext cx="4032066" cy="46068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0A8DFC-DC52-47F8-A048-E5334B5C7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3300548"/>
            <a:ext cx="4032066" cy="32644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135965-367A-4CB2-BCF1-C33F3642A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59750" y="3300547"/>
            <a:ext cx="4032250" cy="32637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2CBADDC-7BCF-4C77-BC3B-90D093CA4C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32250" y="1957388"/>
            <a:ext cx="4127500" cy="4605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78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E307D1A-E084-49A2-9ABE-224E69ADA2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5843854" y="-6593904"/>
            <a:ext cx="11019892" cy="12210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50633-7F3C-4708-9D5B-81919B1E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66AB3-29AF-441B-A096-0F7E88816D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15725"/>
            <a:ext cx="2305050" cy="1943100"/>
          </a:xfrm>
        </p:spPr>
        <p:txBody>
          <a:bodyPr>
            <a:noAutofit/>
          </a:bodyPr>
          <a:lstStyle>
            <a:lvl1pPr algn="ctr">
              <a:defRPr sz="2000"/>
            </a:lvl1pPr>
            <a:lvl2pPr algn="ctr">
              <a:defRPr sz="1800"/>
            </a:lvl2pPr>
            <a:lvl3pPr algn="ctr">
              <a:defRPr sz="16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ED71E53-99B9-4E51-8045-56D17A742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050" y="3815725"/>
            <a:ext cx="2305050" cy="1943100"/>
          </a:xfrm>
        </p:spPr>
        <p:txBody>
          <a:bodyPr>
            <a:noAutofit/>
          </a:bodyPr>
          <a:lstStyle>
            <a:lvl1pPr algn="ctr">
              <a:defRPr sz="2000"/>
            </a:lvl1pPr>
            <a:lvl2pPr algn="ctr">
              <a:defRPr sz="1800"/>
            </a:lvl2pPr>
            <a:lvl3pPr algn="ctr">
              <a:defRPr sz="16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1DF0161-2618-413A-99F4-342088DD65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1900" y="3815725"/>
            <a:ext cx="2305050" cy="1943100"/>
          </a:xfrm>
        </p:spPr>
        <p:txBody>
          <a:bodyPr>
            <a:noAutofit/>
          </a:bodyPr>
          <a:lstStyle>
            <a:lvl1pPr algn="ctr">
              <a:defRPr sz="2000"/>
            </a:lvl1pPr>
            <a:lvl2pPr algn="ctr">
              <a:defRPr sz="1800"/>
            </a:lvl2pPr>
            <a:lvl3pPr algn="ctr">
              <a:defRPr sz="16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D466878-2956-4513-922A-4BD1C83F92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8750" y="3815725"/>
            <a:ext cx="2305050" cy="1943100"/>
          </a:xfrm>
        </p:spPr>
        <p:txBody>
          <a:bodyPr>
            <a:noAutofit/>
          </a:bodyPr>
          <a:lstStyle>
            <a:lvl1pPr algn="ctr">
              <a:defRPr sz="2000"/>
            </a:lvl1pPr>
            <a:lvl2pPr algn="ctr">
              <a:defRPr sz="1800"/>
            </a:lvl2pPr>
            <a:lvl3pPr algn="ctr">
              <a:defRPr sz="16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A67755-FC99-42B1-A873-A22D5E02B4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1083831" y="1830538"/>
            <a:ext cx="1665416" cy="1845336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1997739-66A3-4772-845A-0A65A1E3CF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9332321" y="1830538"/>
            <a:ext cx="1665416" cy="184533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854EF24-118B-4356-A96A-26FA0F1E81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631717" y="1830538"/>
            <a:ext cx="1665416" cy="184533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16700D9-C15A-4528-B2F2-F0B3CEBC77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3894867" y="1830538"/>
            <a:ext cx="1665416" cy="184533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5286C0D-2289-418C-B334-9AA1DBE4CD27}"/>
              </a:ext>
            </a:extLst>
          </p:cNvPr>
          <p:cNvSpPr/>
          <p:nvPr userDrawn="1"/>
        </p:nvSpPr>
        <p:spPr>
          <a:xfrm>
            <a:off x="1329398" y="2076450"/>
            <a:ext cx="1352550" cy="13525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DD2683-138F-40F0-94FF-27174B92AEBA}"/>
              </a:ext>
            </a:extLst>
          </p:cNvPr>
          <p:cNvSpPr/>
          <p:nvPr userDrawn="1"/>
        </p:nvSpPr>
        <p:spPr>
          <a:xfrm>
            <a:off x="4141916" y="2076450"/>
            <a:ext cx="1352550" cy="13525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46CA74-7878-4693-9E7C-0875789FDCE0}"/>
              </a:ext>
            </a:extLst>
          </p:cNvPr>
          <p:cNvSpPr/>
          <p:nvPr userDrawn="1"/>
        </p:nvSpPr>
        <p:spPr>
          <a:xfrm>
            <a:off x="6883469" y="2076450"/>
            <a:ext cx="1352550" cy="13525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576118-7765-4C1E-AA86-D27CAF853AA7}"/>
              </a:ext>
            </a:extLst>
          </p:cNvPr>
          <p:cNvSpPr/>
          <p:nvPr userDrawn="1"/>
        </p:nvSpPr>
        <p:spPr>
          <a:xfrm>
            <a:off x="9586913" y="2076450"/>
            <a:ext cx="1352550" cy="13525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0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52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2B9B4C-370A-4D1C-B7CA-2568C0479FCF}"/>
              </a:ext>
            </a:extLst>
          </p:cNvPr>
          <p:cNvSpPr/>
          <p:nvPr userDrawn="1"/>
        </p:nvSpPr>
        <p:spPr>
          <a:xfrm>
            <a:off x="3555052" y="6438122"/>
            <a:ext cx="8671134" cy="419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BDE735-6833-40A9-9428-62ADF7B6E130}"/>
              </a:ext>
            </a:extLst>
          </p:cNvPr>
          <p:cNvSpPr/>
          <p:nvPr userDrawn="1"/>
        </p:nvSpPr>
        <p:spPr>
          <a:xfrm>
            <a:off x="3085034" y="6438123"/>
            <a:ext cx="299101" cy="4198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8909B-E626-45CB-ADE1-68CB843BE4BC}"/>
              </a:ext>
            </a:extLst>
          </p:cNvPr>
          <p:cNvSpPr/>
          <p:nvPr userDrawn="1"/>
        </p:nvSpPr>
        <p:spPr>
          <a:xfrm>
            <a:off x="0" y="6438123"/>
            <a:ext cx="2221907" cy="4198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www.papi.org.vn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19FED-B0B8-4574-9633-6D4992FDA948}"/>
              </a:ext>
            </a:extLst>
          </p:cNvPr>
          <p:cNvSpPr/>
          <p:nvPr userDrawn="1"/>
        </p:nvSpPr>
        <p:spPr>
          <a:xfrm>
            <a:off x="2503920" y="6438123"/>
            <a:ext cx="495655" cy="419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328CD2F-65B2-4880-BA4C-AE869C08A7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62186" flipH="1">
            <a:off x="-481669" y="-449718"/>
            <a:ext cx="2347717" cy="260134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88DBC3C-3A19-44FB-A134-0EF6C23CA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1132" y="497212"/>
            <a:ext cx="3789448" cy="1471547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rgbClr val="167BA7"/>
                </a:solidFill>
              </a:defRPr>
            </a:lvl1pPr>
          </a:lstStyle>
          <a:p>
            <a:r>
              <a:rPr lang="en-US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863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19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B711-C818-4615-8A95-0FCAE8CB0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5A887-3BCE-4735-84F5-8D424CC2E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AD1A3-691A-47C0-8528-2E8FCBF8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F0DD-9BA2-45B6-A706-D49C0337C44E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501A0-6442-4D09-BF5D-6FCA917FB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B24BC-2742-44AF-891F-B7A1AD75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D0AC6-6160-4754-93D0-66EE36A150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00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EF63-68C3-4DAC-91E9-B3D4BE923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6901" y="1122363"/>
            <a:ext cx="6301099" cy="2387600"/>
          </a:xfrm>
        </p:spPr>
        <p:txBody>
          <a:bodyPr anchor="ctr">
            <a:normAutofit/>
          </a:bodyPr>
          <a:lstStyle>
            <a:lvl1pPr algn="r">
              <a:defRPr sz="4800" b="1">
                <a:solidFill>
                  <a:srgbClr val="167BA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40F3F-160D-472E-A57F-A61F475D0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6900" y="3631963"/>
            <a:ext cx="6301099" cy="2070566"/>
          </a:xfrm>
        </p:spPr>
        <p:txBody>
          <a:bodyPr anchor="t"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4DDBC-C7A0-4724-886B-956A6030F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70878">
            <a:off x="-1180103" y="-1874071"/>
            <a:ext cx="5093990" cy="56443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2B9B4C-370A-4D1C-B7CA-2568C0479FCF}"/>
              </a:ext>
            </a:extLst>
          </p:cNvPr>
          <p:cNvSpPr/>
          <p:nvPr userDrawn="1"/>
        </p:nvSpPr>
        <p:spPr>
          <a:xfrm>
            <a:off x="3555052" y="6255521"/>
            <a:ext cx="8636948" cy="6366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BDE735-6833-40A9-9428-62ADF7B6E130}"/>
              </a:ext>
            </a:extLst>
          </p:cNvPr>
          <p:cNvSpPr/>
          <p:nvPr userDrawn="1"/>
        </p:nvSpPr>
        <p:spPr>
          <a:xfrm>
            <a:off x="3085034" y="6255522"/>
            <a:ext cx="299101" cy="6366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39826A-B718-4BAD-B188-641D006A57A9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7136" y="3572142"/>
            <a:ext cx="483122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8909B-E626-45CB-ADE1-68CB843BE4BC}"/>
              </a:ext>
            </a:extLst>
          </p:cNvPr>
          <p:cNvSpPr/>
          <p:nvPr userDrawn="1"/>
        </p:nvSpPr>
        <p:spPr>
          <a:xfrm>
            <a:off x="-264918" y="6255522"/>
            <a:ext cx="2486825" cy="6366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919FED-B0B8-4574-9633-6D4992FDA948}"/>
              </a:ext>
            </a:extLst>
          </p:cNvPr>
          <p:cNvSpPr/>
          <p:nvPr userDrawn="1"/>
        </p:nvSpPr>
        <p:spPr>
          <a:xfrm>
            <a:off x="2503920" y="6255522"/>
            <a:ext cx="495655" cy="6366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2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74ECD2-74D2-41BD-BD5C-58E31A367BE2}"/>
              </a:ext>
            </a:extLst>
          </p:cNvPr>
          <p:cNvSpPr/>
          <p:nvPr userDrawn="1"/>
        </p:nvSpPr>
        <p:spPr>
          <a:xfrm>
            <a:off x="-68364" y="0"/>
            <a:ext cx="1229455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6EEF63-68C3-4DAC-91E9-B3D4BE923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9475" y="3098982"/>
            <a:ext cx="8298873" cy="2618508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40F3F-160D-472E-A57F-A61F475D0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9475" y="5847809"/>
            <a:ext cx="8298873" cy="53636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2B9B4C-370A-4D1C-B7CA-2568C0479FCF}"/>
              </a:ext>
            </a:extLst>
          </p:cNvPr>
          <p:cNvSpPr/>
          <p:nvPr userDrawn="1"/>
        </p:nvSpPr>
        <p:spPr>
          <a:xfrm>
            <a:off x="-68364" y="6384175"/>
            <a:ext cx="12294550" cy="1163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785F8FC-A533-43C1-9452-F9D23A34F7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02608" y="-4504844"/>
            <a:ext cx="6488137" cy="7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5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3F74A5-ABCC-4A32-9329-06C9CBECF054}"/>
              </a:ext>
            </a:extLst>
          </p:cNvPr>
          <p:cNvSpPr/>
          <p:nvPr userDrawn="1"/>
        </p:nvSpPr>
        <p:spPr>
          <a:xfrm>
            <a:off x="-1" y="0"/>
            <a:ext cx="272415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90001-5293-488E-B28B-5388CF92135E}"/>
              </a:ext>
            </a:extLst>
          </p:cNvPr>
          <p:cNvSpPr/>
          <p:nvPr userDrawn="1"/>
        </p:nvSpPr>
        <p:spPr>
          <a:xfrm>
            <a:off x="2838450" y="0"/>
            <a:ext cx="1428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CD89E-DBC3-46F1-BFD7-5642541570CF}"/>
              </a:ext>
            </a:extLst>
          </p:cNvPr>
          <p:cNvSpPr/>
          <p:nvPr userDrawn="1"/>
        </p:nvSpPr>
        <p:spPr>
          <a:xfrm>
            <a:off x="3062287" y="0"/>
            <a:ext cx="34766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1B221-41F3-41C3-9509-61666A6A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790575"/>
            <a:ext cx="2095501" cy="5386388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37A76-BA93-43B0-AB54-9CF70240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324" y="790575"/>
            <a:ext cx="7610475" cy="5386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33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FA1D09-FBFC-448C-8033-DB24A9580065}"/>
              </a:ext>
            </a:extLst>
          </p:cNvPr>
          <p:cNvSpPr/>
          <p:nvPr userDrawn="1"/>
        </p:nvSpPr>
        <p:spPr>
          <a:xfrm>
            <a:off x="-1" y="0"/>
            <a:ext cx="2724151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9FA83-CEB3-4F92-96EE-502B6F81227A}"/>
              </a:ext>
            </a:extLst>
          </p:cNvPr>
          <p:cNvSpPr/>
          <p:nvPr userDrawn="1"/>
        </p:nvSpPr>
        <p:spPr>
          <a:xfrm>
            <a:off x="2838450" y="0"/>
            <a:ext cx="142875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AE3DA-67EC-4F33-8A43-D8D4F0CC12C3}"/>
              </a:ext>
            </a:extLst>
          </p:cNvPr>
          <p:cNvSpPr/>
          <p:nvPr userDrawn="1"/>
        </p:nvSpPr>
        <p:spPr>
          <a:xfrm>
            <a:off x="3062287" y="0"/>
            <a:ext cx="34766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9421A-66D5-400A-8AF3-791244FC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79" y="774700"/>
            <a:ext cx="2233346" cy="5521325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9ED5-2F83-4526-B63B-D272DBA3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7384" y="774700"/>
            <a:ext cx="3835069" cy="552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87F75-BE98-4CB4-89DB-A1EFE6B55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1235" y="774701"/>
            <a:ext cx="3835069" cy="55213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49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2B911D5-BC0C-4EA0-85AD-9B313DE001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5843854" y="-6593904"/>
            <a:ext cx="11019892" cy="12210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61B221-41F3-41C3-9509-61666A6A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37A76-BA93-43B0-AB54-9CF702406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95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539B0F6-A0A3-428B-A637-379C502C78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5843854" y="-6593904"/>
            <a:ext cx="11019892" cy="12210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9421A-66D5-400A-8AF3-791244FC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9ED5-2F83-4526-B63B-D272DBA3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87F75-BE98-4CB4-89DB-A1EFE6B55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5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E81327D-E2B2-4EE4-BFAF-868432C53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5843854" y="-6593904"/>
            <a:ext cx="11019892" cy="12210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94D3B-A90D-4EFC-A016-262D6509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C62D3-BB36-41E5-9F7D-7BDF16880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84E15-1C9E-4213-842E-6CCE0C993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E21C5-F643-4E2E-A050-0051DD93D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6593B-6242-4F09-B351-7DF25FB38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57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1A593-EA7F-4D95-A1C0-A42EAB8B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63CA2-6E60-4916-8401-34056964B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65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4" r:id="rId3"/>
    <p:sldLayoutId id="2147483661" r:id="rId4"/>
    <p:sldLayoutId id="2147483670" r:id="rId5"/>
    <p:sldLayoutId id="2147483671" r:id="rId6"/>
    <p:sldLayoutId id="2147483650" r:id="rId7"/>
    <p:sldLayoutId id="2147483652" r:id="rId8"/>
    <p:sldLayoutId id="2147483653" r:id="rId9"/>
    <p:sldLayoutId id="2147483656" r:id="rId10"/>
    <p:sldLayoutId id="2147483657" r:id="rId11"/>
    <p:sldLayoutId id="2147483662" r:id="rId12"/>
    <p:sldLayoutId id="2147483663" r:id="rId13"/>
    <p:sldLayoutId id="2147483664" r:id="rId14"/>
    <p:sldLayoutId id="2147483666" r:id="rId15"/>
    <p:sldLayoutId id="2147483667" r:id="rId16"/>
    <p:sldLayoutId id="2147483668" r:id="rId17"/>
    <p:sldLayoutId id="2147483669" r:id="rId18"/>
    <p:sldLayoutId id="2147483655" r:id="rId19"/>
    <p:sldLayoutId id="2147483665" r:id="rId20"/>
    <p:sldLayoutId id="214748367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microsoft.com/office/2007/relationships/hdphoto" Target="../media/hdphoto5.wdp"/><Relationship Id="rId9" Type="http://schemas.openxmlformats.org/officeDocument/2006/relationships/image" Target="../media/image1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ichvucong.hanoi.gov.vn/dich-vu-truc-tuyen?fbclid=IwAR0XWFb3fV8F_W20ZP7kiOtIL0XMGd2fujCEEwW718aSKZclGPRZMIjSO-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ichvucong.kiengiang.gov.vn/web/guest/thu-tuc-hanh-chinh/-/tracuu/action/tracuuTTH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dministration.un.org/egovkb/en-us/Data/Country-Information/id/189-Viet-Nam" TargetMode="External"/><Relationship Id="rId2" Type="http://schemas.openxmlformats.org/officeDocument/2006/relationships/hyperlink" Target="http://www.itu.int/net4/ITU-D/idi/2017/index.html#idi2017economycard-tab&amp;VNM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reports.weforum.org/global-information-technology-report-2016/economies/#indexId=NRI&amp;economy=VN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user/PAPIVietNam" TargetMode="External"/><Relationship Id="rId3" Type="http://schemas.openxmlformats.org/officeDocument/2006/relationships/image" Target="../media/image49.jpeg"/><Relationship Id="rId7" Type="http://schemas.openxmlformats.org/officeDocument/2006/relationships/hyperlink" Target="https://twitter.com/PAPI_Vietnam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facebook.com/papivn" TargetMode="External"/><Relationship Id="rId5" Type="http://schemas.openxmlformats.org/officeDocument/2006/relationships/hyperlink" Target="http://www.papi.org.vn/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50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microsoft.com/office/2007/relationships/hdphoto" Target="../media/hdphoto5.wdp"/><Relationship Id="rId9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5FB9BF0-DD7D-4B37-AAE2-8A0D4855A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453754"/>
            <a:ext cx="4751842" cy="4751842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33587999-74BF-437B-9D2A-879ACCF812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2172296" y="-1645600"/>
            <a:ext cx="8195448" cy="90808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19F640-7DA8-4BD0-8838-443DEAF41C68}"/>
              </a:ext>
            </a:extLst>
          </p:cNvPr>
          <p:cNvSpPr txBox="1">
            <a:spLocks/>
          </p:cNvSpPr>
          <p:nvPr/>
        </p:nvSpPr>
        <p:spPr>
          <a:xfrm>
            <a:off x="1295443" y="1713006"/>
            <a:ext cx="10515600" cy="15579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CHỈ SỐ HIỆU QUẢ QUẢN TRỊ VÀ </a:t>
            </a:r>
            <a:br>
              <a:rPr lang="en-US" sz="2400" b="1" dirty="0"/>
            </a:br>
            <a:r>
              <a:rPr lang="en-US" sz="2400" b="1" dirty="0"/>
              <a:t>HÀNH CHÍNH CÔNG CẤP TỈNH Ở VIỆT NAM</a:t>
            </a:r>
            <a:br>
              <a:rPr lang="en-US" sz="2400" b="1" dirty="0"/>
            </a:br>
            <a:r>
              <a:rPr lang="en-US" sz="2400" b="1" dirty="0"/>
              <a:t>PAPI 2018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712D9-B85B-4743-9275-F7FEF891AF18}"/>
              </a:ext>
            </a:extLst>
          </p:cNvPr>
          <p:cNvSpPr txBox="1"/>
          <p:nvPr/>
        </p:nvSpPr>
        <p:spPr>
          <a:xfrm>
            <a:off x="8109846" y="4602694"/>
            <a:ext cx="3639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rgbClr val="167BA7"/>
                </a:solidFill>
                <a:latin typeface="+mj-lt"/>
                <a:ea typeface="+mj-ea"/>
                <a:cs typeface="+mj-cs"/>
              </a:rPr>
              <a:t>Thành</a:t>
            </a:r>
            <a:r>
              <a:rPr lang="en-US" sz="2000" dirty="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167BA7"/>
                </a:solidFill>
                <a:latin typeface="+mj-lt"/>
                <a:ea typeface="+mj-ea"/>
                <a:cs typeface="+mj-cs"/>
              </a:rPr>
              <a:t>phố</a:t>
            </a:r>
            <a:r>
              <a:rPr lang="en-US" sz="2000" dirty="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rgbClr val="167BA7"/>
                </a:solidFill>
                <a:latin typeface="+mj-lt"/>
                <a:ea typeface="+mj-ea"/>
                <a:cs typeface="+mj-cs"/>
              </a:rPr>
              <a:t>Huế</a:t>
            </a:r>
            <a:r>
              <a:rPr lang="en-US" sz="2000" dirty="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, 26/08/2019</a:t>
            </a:r>
            <a:endParaRPr lang="en-GB" sz="2000" dirty="0">
              <a:solidFill>
                <a:srgbClr val="167BA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3A81CC4-D431-4536-B890-B68F09C71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711" y="610057"/>
            <a:ext cx="203942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700" b="1" dirty="0">
                <a:latin typeface="Arial"/>
                <a:ea typeface="Times New Roman"/>
                <a:cs typeface="Times New Roman"/>
              </a:rPr>
              <a:t>Centre for Research </a:t>
            </a:r>
            <a:br>
              <a:rPr lang="en-US" sz="700" b="1" dirty="0">
                <a:latin typeface="Arial"/>
                <a:ea typeface="Times New Roman"/>
                <a:cs typeface="Times New Roman"/>
              </a:rPr>
            </a:br>
            <a:r>
              <a:rPr lang="en-US" sz="700" b="1" dirty="0">
                <a:latin typeface="Arial"/>
                <a:ea typeface="Times New Roman"/>
                <a:cs typeface="Times New Roman"/>
              </a:rPr>
              <a:t>and Training of </a:t>
            </a:r>
            <a:br>
              <a:rPr lang="en-US" sz="700" b="1" dirty="0">
                <a:latin typeface="Arial"/>
                <a:ea typeface="Times New Roman"/>
                <a:cs typeface="Times New Roman"/>
              </a:rPr>
            </a:br>
            <a:r>
              <a:rPr lang="en-US" sz="700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the Vietnam Fatherland Front</a:t>
            </a:r>
            <a:endParaRPr lang="en-GB" sz="700" dirty="0">
              <a:solidFill>
                <a:srgbClr val="FF0000"/>
              </a:solidFill>
              <a:latin typeface=".VnTime"/>
              <a:ea typeface="Times New Roman"/>
              <a:cs typeface="Times New Roman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D3F71A7-E9E5-4099-BC14-041E76A0F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606" y="634658"/>
            <a:ext cx="915584" cy="29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E99A58-6E3F-45C4-A9C5-5D1AE992A643}"/>
              </a:ext>
            </a:extLst>
          </p:cNvPr>
          <p:cNvSpPr txBox="1"/>
          <p:nvPr/>
        </p:nvSpPr>
        <p:spPr>
          <a:xfrm>
            <a:off x="4373741" y="6109304"/>
            <a:ext cx="2179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C</a:t>
            </a:r>
            <a:r>
              <a:rPr lang="vi-VN" sz="120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ơ</a:t>
            </a:r>
            <a:r>
              <a:rPr lang="en-US" sz="120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 quan đồng tài trợ</a:t>
            </a:r>
            <a:r>
              <a:rPr lang="en-US" sz="1200" dirty="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:</a:t>
            </a:r>
            <a:endParaRPr lang="en-GB" sz="1200" dirty="0">
              <a:solidFill>
                <a:srgbClr val="167BA7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C2FBA64F-FD12-4A5D-B696-E38B5CEB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2370" y="489058"/>
            <a:ext cx="555618" cy="46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728D79-DDC8-45B8-A3F5-DAF73FA3D153}"/>
              </a:ext>
            </a:extLst>
          </p:cNvPr>
          <p:cNvSpPr txBox="1"/>
          <p:nvPr/>
        </p:nvSpPr>
        <p:spPr>
          <a:xfrm>
            <a:off x="3601617" y="3353594"/>
            <a:ext cx="814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Quản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trị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điện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t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ử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và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liên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thông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thủ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tục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hành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chính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trên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không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gian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mạng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từ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góc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nhìn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và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trải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nghiệm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của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người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dân</a:t>
            </a:r>
            <a:endParaRPr lang="en-GB" sz="20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A68627-C99F-434B-B16E-7E4F41B8CA3C}"/>
              </a:ext>
            </a:extLst>
          </p:cNvPr>
          <p:cNvGrpSpPr/>
          <p:nvPr/>
        </p:nvGrpSpPr>
        <p:grpSpPr>
          <a:xfrm>
            <a:off x="6363480" y="5911144"/>
            <a:ext cx="1968756" cy="673538"/>
            <a:chOff x="6363480" y="5911144"/>
            <a:chExt cx="1968756" cy="67353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040A946-E4E0-42BA-B497-7BBE92F4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677" y="5911144"/>
              <a:ext cx="676559" cy="673538"/>
            </a:xfrm>
            <a:prstGeom prst="rect">
              <a:avLst/>
            </a:prstGeom>
          </p:spPr>
        </p:pic>
        <p:pic>
          <p:nvPicPr>
            <p:cNvPr id="1026" name="Picture 2" descr="https://dfat.gov.au/about-us/corporate/PublishingImages/australian-aid-blue-and-red.png">
              <a:extLst>
                <a:ext uri="{FF2B5EF4-FFF2-40B4-BE49-F238E27FC236}">
                  <a16:creationId xmlns:a16="http://schemas.microsoft.com/office/drawing/2014/main" id="{066E557F-CEB5-406B-9D07-B6A120C77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3480" y="5999624"/>
              <a:ext cx="1158220" cy="525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067CBC7-80AA-4F56-87D8-BFA5051E8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04" y="5816600"/>
            <a:ext cx="2309900" cy="7680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C6FFC3-A12A-4FD7-91E9-424682AE09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865" y="5278958"/>
            <a:ext cx="792733" cy="14413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F7FF27-13A2-462F-9C8A-66ACE8BD8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485" y="69260"/>
            <a:ext cx="683370" cy="1242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633132-D468-4BBA-90FB-4F292D36F7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82" y="370769"/>
            <a:ext cx="1387225" cy="11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DA3B3-E1B4-4B06-B52D-6AEA88297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132" y="497212"/>
            <a:ext cx="5179710" cy="1471547"/>
          </a:xfrm>
        </p:spPr>
        <p:txBody>
          <a:bodyPr/>
          <a:lstStyle/>
          <a:p>
            <a:r>
              <a:rPr lang="en-US" dirty="0"/>
              <a:t>Quản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tỉnh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0A0D6-8F0D-476F-86A2-AE7B835C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1" y="0"/>
            <a:ext cx="482859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FDE94-C519-4EC9-8CC1-E593437D1A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6" b="3195"/>
          <a:stretch/>
        </p:blipFill>
        <p:spPr>
          <a:xfrm>
            <a:off x="0" y="2381680"/>
            <a:ext cx="8184529" cy="23144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7FEDB3-1B78-4546-8ED4-D4780F769215}"/>
              </a:ext>
            </a:extLst>
          </p:cNvPr>
          <p:cNvSpPr/>
          <p:nvPr/>
        </p:nvSpPr>
        <p:spPr>
          <a:xfrm>
            <a:off x="57150" y="4810510"/>
            <a:ext cx="81273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Trong </a:t>
            </a:r>
            <a:r>
              <a:rPr lang="en-US" sz="2000" dirty="0" err="1"/>
              <a:t>số</a:t>
            </a:r>
            <a:r>
              <a:rPr lang="en-US" sz="2000" dirty="0"/>
              <a:t> 5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phố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r>
              <a:rPr lang="en-US" sz="2000" dirty="0"/>
              <a:t> Trung </a:t>
            </a:r>
            <a:r>
              <a:rPr lang="vi-VN" sz="2000" dirty="0"/>
              <a:t>ư</a:t>
            </a:r>
            <a:r>
              <a:rPr lang="en-US" sz="2000" dirty="0" err="1"/>
              <a:t>ơng</a:t>
            </a:r>
            <a:r>
              <a:rPr lang="en-US" sz="2000" dirty="0"/>
              <a:t>, </a:t>
            </a:r>
            <a:r>
              <a:rPr lang="en-US" sz="2000" dirty="0" err="1"/>
              <a:t>Đà</a:t>
            </a:r>
            <a:r>
              <a:rPr lang="en-US" sz="2000" dirty="0"/>
              <a:t> </a:t>
            </a:r>
            <a:r>
              <a:rPr lang="en-US" sz="2000" dirty="0" err="1"/>
              <a:t>Nẵng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TP HCM </a:t>
            </a:r>
            <a:r>
              <a:rPr lang="en-US" sz="2000" dirty="0" err="1"/>
              <a:t>thuộc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nhóm</a:t>
            </a:r>
            <a:r>
              <a:rPr lang="en-US" sz="2000" dirty="0"/>
              <a:t> 16 </a:t>
            </a:r>
            <a:r>
              <a:rPr lang="en-US" sz="2000" dirty="0" err="1"/>
              <a:t>tỉnh</a:t>
            </a:r>
            <a:r>
              <a:rPr lang="en-US" sz="2000" dirty="0"/>
              <a:t> </a:t>
            </a:r>
            <a:r>
              <a:rPr lang="en-US" sz="2000" dirty="0" err="1"/>
              <a:t>đạt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; </a:t>
            </a:r>
            <a:r>
              <a:rPr lang="en-US" sz="2000" dirty="0" err="1"/>
              <a:t>Hà</a:t>
            </a:r>
            <a:r>
              <a:rPr lang="en-US" sz="2000" dirty="0"/>
              <a:t> </a:t>
            </a:r>
            <a:r>
              <a:rPr lang="en-US" sz="2000" dirty="0" err="1"/>
              <a:t>Nội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r>
              <a:rPr lang="en-US" sz="2000" dirty="0"/>
              <a:t> </a:t>
            </a:r>
            <a:r>
              <a:rPr lang="en-US" sz="2000" dirty="0" err="1"/>
              <a:t>nhóm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bình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714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DA3B3-E1B4-4B06-B52D-6AEA8829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Quản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tỉnh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7D2AD-34ED-45B9-BE46-0CD6064C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61" y="872228"/>
            <a:ext cx="8414140" cy="598577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735CEAC-3402-4485-AB9C-589AA9DED91F}"/>
              </a:ext>
            </a:extLst>
          </p:cNvPr>
          <p:cNvSpPr/>
          <p:nvPr/>
        </p:nvSpPr>
        <p:spPr>
          <a:xfrm>
            <a:off x="1726160" y="4683966"/>
            <a:ext cx="709127" cy="6158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72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DEC1A-F267-49F2-AA36-B81F1549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/>
              <a:t>Cổng</a:t>
            </a:r>
            <a:r>
              <a:rPr lang="en-US" sz="2600" dirty="0"/>
              <a:t> </a:t>
            </a:r>
            <a:r>
              <a:rPr lang="en-US" sz="2600" dirty="0" err="1"/>
              <a:t>dịch</a:t>
            </a:r>
            <a:r>
              <a:rPr lang="en-US" sz="2600" dirty="0"/>
              <a:t> </a:t>
            </a:r>
            <a:r>
              <a:rPr lang="en-US" sz="2600" dirty="0" err="1"/>
              <a:t>vụ</a:t>
            </a:r>
            <a:r>
              <a:rPr lang="en-US" sz="2600" dirty="0"/>
              <a:t> </a:t>
            </a:r>
            <a:r>
              <a:rPr lang="en-US" sz="2600" dirty="0" err="1"/>
              <a:t>công</a:t>
            </a:r>
            <a:r>
              <a:rPr lang="en-US" sz="2600" dirty="0"/>
              <a:t> </a:t>
            </a:r>
            <a:r>
              <a:rPr lang="en-US" sz="2600" dirty="0" err="1"/>
              <a:t>trực</a:t>
            </a:r>
            <a:r>
              <a:rPr lang="en-US" sz="2600" dirty="0"/>
              <a:t> </a:t>
            </a:r>
            <a:r>
              <a:rPr lang="en-US" sz="2600" dirty="0" err="1"/>
              <a:t>tuyến</a:t>
            </a:r>
            <a:r>
              <a:rPr lang="en-US" sz="2600" dirty="0"/>
              <a:t> </a:t>
            </a:r>
            <a:r>
              <a:rPr lang="en-US" sz="2600" dirty="0" err="1"/>
              <a:t>thành</a:t>
            </a:r>
            <a:r>
              <a:rPr lang="en-US" sz="2600" dirty="0"/>
              <a:t> </a:t>
            </a:r>
            <a:r>
              <a:rPr lang="en-US" sz="2600" dirty="0" err="1"/>
              <a:t>phố</a:t>
            </a:r>
            <a:r>
              <a:rPr lang="en-US" sz="2600" dirty="0"/>
              <a:t> </a:t>
            </a:r>
            <a:r>
              <a:rPr lang="en-US" sz="2600" dirty="0" err="1"/>
              <a:t>Hà</a:t>
            </a:r>
            <a:r>
              <a:rPr lang="en-US" sz="2600" dirty="0"/>
              <a:t> </a:t>
            </a:r>
            <a:r>
              <a:rPr lang="en-US" sz="2600" dirty="0" err="1"/>
              <a:t>Nội</a:t>
            </a:r>
            <a:r>
              <a:rPr lang="en-US" sz="2600" dirty="0"/>
              <a:t>…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2C6B0-4F62-4B3A-97B1-D220DACC2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2" t="4488" r="19566" b="13743"/>
          <a:stretch/>
        </p:blipFill>
        <p:spPr>
          <a:xfrm>
            <a:off x="141137" y="952977"/>
            <a:ext cx="5809112" cy="4375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77021D-FDA7-4228-8B64-775D1C44B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2" t="4218" r="10290" b="30624"/>
          <a:stretch/>
        </p:blipFill>
        <p:spPr>
          <a:xfrm>
            <a:off x="6007963" y="3933159"/>
            <a:ext cx="6184037" cy="28471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B802C4-6A59-4692-BCDC-B830C446BAA8}"/>
              </a:ext>
            </a:extLst>
          </p:cNvPr>
          <p:cNvCxnSpPr>
            <a:cxnSpLocks/>
          </p:cNvCxnSpPr>
          <p:nvPr/>
        </p:nvCxnSpPr>
        <p:spPr>
          <a:xfrm>
            <a:off x="3937518" y="4506686"/>
            <a:ext cx="509451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2EEE5-A80E-4BF1-B706-56BCFE4C61AB}"/>
              </a:ext>
            </a:extLst>
          </p:cNvPr>
          <p:cNvSpPr/>
          <p:nvPr/>
        </p:nvSpPr>
        <p:spPr>
          <a:xfrm>
            <a:off x="6186153" y="2651956"/>
            <a:ext cx="5809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https://dichvucong.hanoi.gov.vn/dich-vu-truc-tuyen?fbclid=IwAR0XWFb3fV8F_W20ZP7kiOtIL0XMGd2fujCEEwW718aSKZclGPRZMIjSO-8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3531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DEC1A-F267-49F2-AA36-B81F1549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700" y="141189"/>
            <a:ext cx="10410299" cy="473824"/>
          </a:xfrm>
        </p:spPr>
        <p:txBody>
          <a:bodyPr/>
          <a:lstStyle/>
          <a:p>
            <a:r>
              <a:rPr lang="en-US" sz="1800" b="1" dirty="0" err="1"/>
              <a:t>Thủ</a:t>
            </a:r>
            <a:r>
              <a:rPr lang="en-US" sz="1800" b="1" dirty="0"/>
              <a:t> </a:t>
            </a:r>
            <a:r>
              <a:rPr lang="en-US" sz="1800" b="1" dirty="0" err="1"/>
              <a:t>tục</a:t>
            </a:r>
            <a:r>
              <a:rPr lang="en-US" sz="1800" b="1" dirty="0"/>
              <a:t> </a:t>
            </a:r>
            <a:r>
              <a:rPr lang="en-US" sz="1800" b="1" dirty="0" err="1"/>
              <a:t>Cấp</a:t>
            </a:r>
            <a:r>
              <a:rPr lang="en-US" sz="1800" b="1" dirty="0"/>
              <a:t> </a:t>
            </a:r>
            <a:r>
              <a:rPr lang="en-US" sz="1800" b="1" dirty="0" err="1"/>
              <a:t>giấy</a:t>
            </a:r>
            <a:r>
              <a:rPr lang="en-US" sz="1800" b="1" dirty="0"/>
              <a:t> </a:t>
            </a:r>
            <a:r>
              <a:rPr lang="en-US" sz="1800" b="1" dirty="0" err="1"/>
              <a:t>xác</a:t>
            </a:r>
            <a:r>
              <a:rPr lang="en-US" sz="1800" b="1" dirty="0"/>
              <a:t> </a:t>
            </a:r>
            <a:r>
              <a:rPr lang="en-US" sz="1800" b="1" dirty="0" err="1"/>
              <a:t>nhận</a:t>
            </a:r>
            <a:r>
              <a:rPr lang="en-US" sz="1800" b="1" dirty="0"/>
              <a:t> </a:t>
            </a:r>
            <a:r>
              <a:rPr lang="en-US" sz="1800" b="1" dirty="0" err="1"/>
              <a:t>tình</a:t>
            </a:r>
            <a:r>
              <a:rPr lang="en-US" sz="1800" b="1" dirty="0"/>
              <a:t> </a:t>
            </a:r>
            <a:r>
              <a:rPr lang="en-US" sz="1800" b="1" dirty="0" err="1"/>
              <a:t>trạng</a:t>
            </a:r>
            <a:r>
              <a:rPr lang="en-US" sz="1800" b="1" dirty="0"/>
              <a:t> </a:t>
            </a:r>
            <a:r>
              <a:rPr lang="en-US" sz="1800" b="1" dirty="0" err="1"/>
              <a:t>hôn</a:t>
            </a:r>
            <a:r>
              <a:rPr lang="en-US" sz="1800" b="1" dirty="0"/>
              <a:t> </a:t>
            </a:r>
            <a:r>
              <a:rPr lang="en-US" sz="1800" b="1" dirty="0" err="1"/>
              <a:t>nhân</a:t>
            </a:r>
            <a:r>
              <a:rPr lang="en-US" sz="1800" b="1" dirty="0"/>
              <a:t>… [</a:t>
            </a:r>
            <a:r>
              <a:rPr lang="en-US" sz="1800" b="1" dirty="0" err="1"/>
              <a:t>được</a:t>
            </a:r>
            <a:r>
              <a:rPr lang="en-US" sz="1800" b="1" dirty="0"/>
              <a:t> </a:t>
            </a:r>
            <a:r>
              <a:rPr lang="en-US" sz="1800" b="1" dirty="0" err="1"/>
              <a:t>xếp</a:t>
            </a:r>
            <a:r>
              <a:rPr lang="en-US" sz="1800" b="1" dirty="0"/>
              <a:t> ở </a:t>
            </a:r>
            <a:r>
              <a:rPr lang="en-US" sz="1800" b="1" dirty="0" err="1"/>
              <a:t>Mức</a:t>
            </a:r>
            <a:r>
              <a:rPr lang="en-US" sz="1800" b="1" dirty="0"/>
              <a:t> </a:t>
            </a:r>
            <a:r>
              <a:rPr lang="en-US" sz="1800" b="1" dirty="0" err="1"/>
              <a:t>độ</a:t>
            </a:r>
            <a:r>
              <a:rPr lang="en-US" sz="1800" b="1" dirty="0"/>
              <a:t> 3] – </a:t>
            </a:r>
            <a:r>
              <a:rPr lang="en-US" sz="1800" b="1" dirty="0" err="1"/>
              <a:t>thử</a:t>
            </a:r>
            <a:r>
              <a:rPr lang="en-US" sz="1800" b="1" dirty="0"/>
              <a:t> </a:t>
            </a:r>
            <a:r>
              <a:rPr lang="en-US" sz="1800" b="1" dirty="0" err="1"/>
              <a:t>làm</a:t>
            </a:r>
            <a:r>
              <a:rPr lang="en-US" sz="1800" b="1" dirty="0"/>
              <a:t> qua di </a:t>
            </a:r>
            <a:r>
              <a:rPr lang="en-US" sz="1800" b="1" dirty="0" err="1"/>
              <a:t>động</a:t>
            </a:r>
            <a:endParaRPr lang="en-US" sz="1800" b="1" dirty="0"/>
          </a:p>
        </p:txBody>
      </p:sp>
      <p:pic>
        <p:nvPicPr>
          <p:cNvPr id="1026" name="Picture 2" descr="a6ac8014-f814-4f51-bb0e-bd2b07a8b141@eurprd01">
            <a:extLst>
              <a:ext uri="{FF2B5EF4-FFF2-40B4-BE49-F238E27FC236}">
                <a16:creationId xmlns:a16="http://schemas.microsoft.com/office/drawing/2014/main" id="{BB4FC256-802F-4674-846A-8988DB25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39" y="1973976"/>
            <a:ext cx="4555982" cy="245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e0453a26-5ae4-4a73-8abe-d7d6a3af5ee5@eurprd01">
            <a:extLst>
              <a:ext uri="{FF2B5EF4-FFF2-40B4-BE49-F238E27FC236}">
                <a16:creationId xmlns:a16="http://schemas.microsoft.com/office/drawing/2014/main" id="{B0E17F25-EC33-4B96-A085-D7773362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8" y="1215930"/>
            <a:ext cx="2482331" cy="442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68e6daaa-bb79-4791-a2c5-7122220bc485@eurprd01">
            <a:extLst>
              <a:ext uri="{FF2B5EF4-FFF2-40B4-BE49-F238E27FC236}">
                <a16:creationId xmlns:a16="http://schemas.microsoft.com/office/drawing/2014/main" id="{92BDDDA4-2F40-4401-A14C-54C6045D1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25"/>
          <a:stretch/>
        </p:blipFill>
        <p:spPr bwMode="auto">
          <a:xfrm>
            <a:off x="7398431" y="793121"/>
            <a:ext cx="3712697" cy="4096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97d45bed-e075-4240-bc96-f5308bf43f66@eurprd01">
            <a:extLst>
              <a:ext uri="{FF2B5EF4-FFF2-40B4-BE49-F238E27FC236}">
                <a16:creationId xmlns:a16="http://schemas.microsoft.com/office/drawing/2014/main" id="{00CABC94-3B3B-4B4F-9399-722BA794B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76"/>
          <a:stretch/>
        </p:blipFill>
        <p:spPr bwMode="auto">
          <a:xfrm>
            <a:off x="7398431" y="3475634"/>
            <a:ext cx="3620209" cy="394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FDCCF7-088B-4D20-B29B-114A0D9C4EF3}"/>
              </a:ext>
            </a:extLst>
          </p:cNvPr>
          <p:cNvCxnSpPr/>
          <p:nvPr/>
        </p:nvCxnSpPr>
        <p:spPr>
          <a:xfrm flipV="1">
            <a:off x="895739" y="4114800"/>
            <a:ext cx="3172408" cy="116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2BEC49-720E-4444-AA1E-73093E9C6521}"/>
              </a:ext>
            </a:extLst>
          </p:cNvPr>
          <p:cNvCxnSpPr/>
          <p:nvPr/>
        </p:nvCxnSpPr>
        <p:spPr>
          <a:xfrm flipV="1">
            <a:off x="6096000" y="2649894"/>
            <a:ext cx="2292220" cy="671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3552C3-F753-4244-9BB9-AD0564E2A5EC}"/>
              </a:ext>
            </a:extLst>
          </p:cNvPr>
          <p:cNvCxnSpPr/>
          <p:nvPr/>
        </p:nvCxnSpPr>
        <p:spPr>
          <a:xfrm>
            <a:off x="6096000" y="3297526"/>
            <a:ext cx="3841102" cy="1983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58F5A51-7FB7-43A6-AD01-5A62B11A71F9}"/>
              </a:ext>
            </a:extLst>
          </p:cNvPr>
          <p:cNvSpPr/>
          <p:nvPr/>
        </p:nvSpPr>
        <p:spPr>
          <a:xfrm>
            <a:off x="4728692" y="2989617"/>
            <a:ext cx="976604" cy="6718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16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0BB32B-1700-48F7-940B-8F1EA9959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4" t="3266" r="10153" b="9524"/>
          <a:stretch/>
        </p:blipFill>
        <p:spPr>
          <a:xfrm>
            <a:off x="5367282" y="679821"/>
            <a:ext cx="6798476" cy="4134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869CEC-DA6A-476B-91C8-012205D82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0" t="3674" r="9694" b="66105"/>
          <a:stretch/>
        </p:blipFill>
        <p:spPr>
          <a:xfrm>
            <a:off x="114300" y="4796154"/>
            <a:ext cx="5438776" cy="20835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8DEC1A-F267-49F2-AA36-B81F1549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/>
              <a:t>Thủ</a:t>
            </a:r>
            <a:r>
              <a:rPr lang="en-US" sz="2600" dirty="0"/>
              <a:t> </a:t>
            </a:r>
            <a:r>
              <a:rPr lang="en-US" sz="2600" dirty="0" err="1"/>
              <a:t>tục</a:t>
            </a:r>
            <a:r>
              <a:rPr lang="en-US" sz="2600" dirty="0"/>
              <a:t> </a:t>
            </a:r>
            <a:r>
              <a:rPr lang="en-US" sz="2600" dirty="0" err="1"/>
              <a:t>cấp</a:t>
            </a:r>
            <a:r>
              <a:rPr lang="en-US" sz="2600" dirty="0"/>
              <a:t> </a:t>
            </a:r>
            <a:r>
              <a:rPr lang="en-US" sz="2600" dirty="0" err="1"/>
              <a:t>giấy</a:t>
            </a:r>
            <a:r>
              <a:rPr lang="en-US" sz="2600" dirty="0"/>
              <a:t> CNQSD </a:t>
            </a:r>
            <a:r>
              <a:rPr lang="en-US" sz="2600" dirty="0" err="1"/>
              <a:t>đất</a:t>
            </a:r>
            <a:r>
              <a:rPr lang="en-US" sz="2600" dirty="0"/>
              <a:t> </a:t>
            </a:r>
            <a:r>
              <a:rPr lang="en-US" sz="2600" dirty="0" err="1"/>
              <a:t>lần</a:t>
            </a:r>
            <a:r>
              <a:rPr lang="en-US" sz="2600" dirty="0"/>
              <a:t> </a:t>
            </a:r>
            <a:r>
              <a:rPr lang="en-US" sz="2600" dirty="0" err="1"/>
              <a:t>đầu</a:t>
            </a:r>
            <a:r>
              <a:rPr lang="en-US" sz="2600" dirty="0"/>
              <a:t>… [</a:t>
            </a:r>
            <a:r>
              <a:rPr lang="en-US" sz="2600" dirty="0" err="1"/>
              <a:t>được</a:t>
            </a:r>
            <a:r>
              <a:rPr lang="en-US" sz="2600" dirty="0"/>
              <a:t> </a:t>
            </a:r>
            <a:r>
              <a:rPr lang="en-US" sz="2600" dirty="0" err="1"/>
              <a:t>xếp</a:t>
            </a:r>
            <a:r>
              <a:rPr lang="en-US" sz="2600" dirty="0"/>
              <a:t> ở </a:t>
            </a:r>
            <a:r>
              <a:rPr lang="en-US" sz="2600" dirty="0" err="1"/>
              <a:t>Mức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2]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DCE629-7496-48F9-9B02-3ED827711F9A}"/>
              </a:ext>
            </a:extLst>
          </p:cNvPr>
          <p:cNvCxnSpPr>
            <a:cxnSpLocks/>
          </p:cNvCxnSpPr>
          <p:nvPr/>
        </p:nvCxnSpPr>
        <p:spPr>
          <a:xfrm flipH="1">
            <a:off x="2146041" y="1352939"/>
            <a:ext cx="5001209" cy="42920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95A589-5098-4DB5-9204-D419017FDF99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flipH="1">
            <a:off x="4762110" y="2747099"/>
            <a:ext cx="605172" cy="82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AEEC908-D39A-441D-B392-08275DF86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25" t="3538" r="10001" b="67346"/>
          <a:stretch/>
        </p:blipFill>
        <p:spPr>
          <a:xfrm>
            <a:off x="5622083" y="4807168"/>
            <a:ext cx="6543675" cy="2050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98B32-FEDE-4C54-A481-F256947214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20" t="9913" r="26301" b="12245"/>
          <a:stretch/>
        </p:blipFill>
        <p:spPr>
          <a:xfrm>
            <a:off x="114301" y="679820"/>
            <a:ext cx="4752974" cy="415953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3EF116-7BFC-4EC5-A6FE-3CDF9F2942F5}"/>
              </a:ext>
            </a:extLst>
          </p:cNvPr>
          <p:cNvSpPr/>
          <p:nvPr/>
        </p:nvSpPr>
        <p:spPr>
          <a:xfrm>
            <a:off x="1356437" y="3382154"/>
            <a:ext cx="3405673" cy="373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3F9212-3DA6-44B9-BD7E-1B4569C5B980}"/>
              </a:ext>
            </a:extLst>
          </p:cNvPr>
          <p:cNvCxnSpPr/>
          <p:nvPr/>
        </p:nvCxnSpPr>
        <p:spPr>
          <a:xfrm>
            <a:off x="8893920" y="1408922"/>
            <a:ext cx="644396" cy="42734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9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BBCEB-9368-4EFC-BBA4-F6A87D10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Dịch</a:t>
            </a:r>
            <a:r>
              <a:rPr lang="en-US" sz="2800" dirty="0"/>
              <a:t> </a:t>
            </a:r>
            <a:r>
              <a:rPr lang="en-US" sz="2800" dirty="0" err="1"/>
              <a:t>vụ</a:t>
            </a:r>
            <a:r>
              <a:rPr lang="en-US" sz="2800" dirty="0"/>
              <a:t> </a:t>
            </a:r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trực</a:t>
            </a:r>
            <a:r>
              <a:rPr lang="en-US" sz="2800" dirty="0"/>
              <a:t> </a:t>
            </a:r>
            <a:r>
              <a:rPr lang="en-US" sz="2800" dirty="0" err="1"/>
              <a:t>tuyến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xã</a:t>
            </a:r>
            <a:r>
              <a:rPr lang="en-US" sz="2800" dirty="0"/>
              <a:t> ở </a:t>
            </a:r>
            <a:r>
              <a:rPr lang="en-US" sz="2800" dirty="0" err="1"/>
              <a:t>Đà</a:t>
            </a:r>
            <a:r>
              <a:rPr lang="en-US" sz="2800" dirty="0"/>
              <a:t> </a:t>
            </a:r>
            <a:r>
              <a:rPr lang="en-US" sz="2800" dirty="0" err="1"/>
              <a:t>Nẵng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A9EF4-9727-41F6-B228-BBCDCB794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" t="3402" r="2500" b="17959"/>
          <a:stretch/>
        </p:blipFill>
        <p:spPr>
          <a:xfrm>
            <a:off x="83975" y="732452"/>
            <a:ext cx="11420670" cy="5393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E9576-4099-4201-A9E1-8EA8623E6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" t="3402" r="2271" b="5442"/>
          <a:stretch/>
        </p:blipFill>
        <p:spPr>
          <a:xfrm>
            <a:off x="5038612" y="2388637"/>
            <a:ext cx="7069413" cy="44693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8D8356-A95E-4E8E-BDF2-DD8CBD86C4C7}"/>
              </a:ext>
            </a:extLst>
          </p:cNvPr>
          <p:cNvCxnSpPr/>
          <p:nvPr/>
        </p:nvCxnSpPr>
        <p:spPr>
          <a:xfrm flipH="1" flipV="1">
            <a:off x="4208106" y="3032449"/>
            <a:ext cx="7007290" cy="11476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0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BBCEB-9368-4EFC-BBA4-F6A87D10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Dịch</a:t>
            </a:r>
            <a:r>
              <a:rPr lang="en-US" sz="2800" dirty="0"/>
              <a:t> </a:t>
            </a:r>
            <a:r>
              <a:rPr lang="en-US" sz="2800" dirty="0" err="1"/>
              <a:t>vụ</a:t>
            </a:r>
            <a:r>
              <a:rPr lang="en-US" sz="2800" dirty="0"/>
              <a:t> </a:t>
            </a:r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trực</a:t>
            </a:r>
            <a:r>
              <a:rPr lang="en-US" sz="2800" dirty="0"/>
              <a:t> </a:t>
            </a:r>
            <a:r>
              <a:rPr lang="en-US" sz="2800" dirty="0" err="1"/>
              <a:t>tuyến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</a:t>
            </a:r>
            <a:r>
              <a:rPr lang="en-US" sz="2800" dirty="0" err="1"/>
              <a:t>huyện</a:t>
            </a:r>
            <a:r>
              <a:rPr lang="en-US" sz="2800" dirty="0"/>
              <a:t> ở </a:t>
            </a:r>
            <a:r>
              <a:rPr lang="en-US" sz="2800" dirty="0" err="1"/>
              <a:t>Đà</a:t>
            </a:r>
            <a:r>
              <a:rPr lang="en-US" sz="2800" dirty="0"/>
              <a:t> </a:t>
            </a:r>
            <a:r>
              <a:rPr lang="en-US" sz="2800" dirty="0" err="1"/>
              <a:t>Nẵng</a:t>
            </a:r>
            <a:endParaRPr lang="en-US" sz="28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8D8356-A95E-4E8E-BDF2-DD8CBD86C4C7}"/>
              </a:ext>
            </a:extLst>
          </p:cNvPr>
          <p:cNvCxnSpPr/>
          <p:nvPr/>
        </p:nvCxnSpPr>
        <p:spPr>
          <a:xfrm flipH="1" flipV="1">
            <a:off x="4208106" y="3032449"/>
            <a:ext cx="7007290" cy="114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88749A-5716-447B-9493-5D76175E8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6" t="4219" r="2500" b="10340"/>
          <a:stretch/>
        </p:blipFill>
        <p:spPr>
          <a:xfrm>
            <a:off x="111966" y="765109"/>
            <a:ext cx="11817103" cy="6092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CC9DE-EFFC-40D3-9314-EC8B9882E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6" r="2156" b="5987"/>
          <a:stretch/>
        </p:blipFill>
        <p:spPr>
          <a:xfrm>
            <a:off x="4572001" y="2618642"/>
            <a:ext cx="7620000" cy="423935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3C156E-15D7-4E0F-BBDF-77DA77B5979B}"/>
              </a:ext>
            </a:extLst>
          </p:cNvPr>
          <p:cNvCxnSpPr>
            <a:cxnSpLocks/>
          </p:cNvCxnSpPr>
          <p:nvPr/>
        </p:nvCxnSpPr>
        <p:spPr>
          <a:xfrm flipH="1" flipV="1">
            <a:off x="4301412" y="3107094"/>
            <a:ext cx="5887618" cy="11663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3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28F0ED-A7D7-4072-96F9-0BB3A064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TP HCM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F574A-80AB-4F21-881A-0852664C3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" t="3403" r="4489" b="6939"/>
          <a:stretch/>
        </p:blipFill>
        <p:spPr>
          <a:xfrm>
            <a:off x="0" y="709125"/>
            <a:ext cx="11252718" cy="614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ED926-5D25-4AB6-B9F1-99B7A73F8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" t="3402" r="27678" b="28027"/>
          <a:stretch/>
        </p:blipFill>
        <p:spPr>
          <a:xfrm>
            <a:off x="4214325" y="3783562"/>
            <a:ext cx="7977675" cy="47026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03EC0C-1C95-411A-A4CE-FEA1854E07EB}"/>
              </a:ext>
            </a:extLst>
          </p:cNvPr>
          <p:cNvCxnSpPr/>
          <p:nvPr/>
        </p:nvCxnSpPr>
        <p:spPr>
          <a:xfrm>
            <a:off x="5057192" y="3676261"/>
            <a:ext cx="1903445" cy="278985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388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giấy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đất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2" b="5767"/>
          <a:stretch/>
        </p:blipFill>
        <p:spPr>
          <a:xfrm>
            <a:off x="0" y="645737"/>
            <a:ext cx="12132061" cy="39614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25477" y="3903785"/>
            <a:ext cx="6256015" cy="4175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4711" t="5363" r="14596" b="63531"/>
          <a:stretch/>
        </p:blipFill>
        <p:spPr>
          <a:xfrm>
            <a:off x="279371" y="4637892"/>
            <a:ext cx="11783675" cy="213218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714841" y="4112576"/>
            <a:ext cx="1899138" cy="232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121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BA9CE4-44FA-40B7-8F3F-4F16D544A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" r="17882" b="7211"/>
          <a:stretch/>
        </p:blipFill>
        <p:spPr>
          <a:xfrm>
            <a:off x="26042" y="741953"/>
            <a:ext cx="6667702" cy="4551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808CB-7A4A-4C6F-8DDF-CD8905001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251" y="3900197"/>
            <a:ext cx="6087707" cy="422676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8DEC1A-F267-49F2-AA36-B81F1549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err="1"/>
              <a:t>Cổng</a:t>
            </a:r>
            <a:r>
              <a:rPr lang="en-US" sz="2600" dirty="0"/>
              <a:t> </a:t>
            </a:r>
            <a:r>
              <a:rPr lang="en-US" sz="2600" dirty="0" err="1"/>
              <a:t>dịch</a:t>
            </a:r>
            <a:r>
              <a:rPr lang="en-US" sz="2600" dirty="0"/>
              <a:t> </a:t>
            </a:r>
            <a:r>
              <a:rPr lang="en-US" sz="2600" dirty="0" err="1"/>
              <a:t>vụ</a:t>
            </a:r>
            <a:r>
              <a:rPr lang="en-US" sz="2600" dirty="0"/>
              <a:t> </a:t>
            </a:r>
            <a:r>
              <a:rPr lang="en-US" sz="2600" dirty="0" err="1"/>
              <a:t>công</a:t>
            </a:r>
            <a:r>
              <a:rPr lang="en-US" sz="2600" dirty="0"/>
              <a:t> </a:t>
            </a:r>
            <a:r>
              <a:rPr lang="en-US" sz="2600" dirty="0" err="1"/>
              <a:t>trực</a:t>
            </a:r>
            <a:r>
              <a:rPr lang="en-US" sz="2600" dirty="0"/>
              <a:t> </a:t>
            </a:r>
            <a:r>
              <a:rPr lang="en-US" sz="2600" dirty="0" err="1"/>
              <a:t>tuyến</a:t>
            </a:r>
            <a:r>
              <a:rPr lang="en-US" sz="2600" dirty="0"/>
              <a:t> </a:t>
            </a:r>
            <a:r>
              <a:rPr lang="en-US" sz="2600" dirty="0" err="1"/>
              <a:t>tỉnh</a:t>
            </a:r>
            <a:r>
              <a:rPr lang="en-US" sz="2600" dirty="0"/>
              <a:t> </a:t>
            </a:r>
            <a:r>
              <a:rPr lang="en-US" sz="2600" dirty="0" err="1"/>
              <a:t>Kiên</a:t>
            </a:r>
            <a:r>
              <a:rPr lang="en-US" sz="2600" dirty="0"/>
              <a:t> Giang…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9E7EC-5695-4F2B-8543-0D6725A2B315}"/>
              </a:ext>
            </a:extLst>
          </p:cNvPr>
          <p:cNvSpPr/>
          <p:nvPr/>
        </p:nvSpPr>
        <p:spPr>
          <a:xfrm>
            <a:off x="8631086" y="6549973"/>
            <a:ext cx="343171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https://dichvucong.kiengiang.gov.vn/web/guest/thu-tuc-hanh-chinh/-/tracuu/action/tracuuTTHC</a:t>
            </a:r>
            <a:endParaRPr lang="en-US" sz="105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6D0CE9-7261-46C2-95CF-F6CC90E5D6A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480318" y="4627984"/>
            <a:ext cx="8118424" cy="4945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68D3AE5-6921-474C-ADB2-9DF8AC38AC66}"/>
              </a:ext>
            </a:extLst>
          </p:cNvPr>
          <p:cNvSpPr/>
          <p:nvPr/>
        </p:nvSpPr>
        <p:spPr>
          <a:xfrm>
            <a:off x="11031526" y="5122507"/>
            <a:ext cx="1134432" cy="342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9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</a:rPr>
              <a:t>PAPI: </a:t>
            </a:r>
            <a:br>
              <a:rPr lang="en-US" sz="2800" b="1">
                <a:solidFill>
                  <a:schemeClr val="bg1"/>
                </a:solidFill>
              </a:rPr>
            </a:br>
            <a:r>
              <a:rPr lang="en-US" sz="2800" b="1">
                <a:solidFill>
                  <a:schemeClr val="bg1"/>
                </a:solidFill>
              </a:rPr>
              <a:t>10 NĂM PHÁT TRIỂN</a:t>
            </a:r>
            <a:endParaRPr lang="en-GB" sz="2800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52327" y="453005"/>
            <a:ext cx="4190043" cy="6224631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  <a:spcBef>
                <a:spcPts val="1800"/>
              </a:spcBef>
            </a:pPr>
            <a:r>
              <a:rPr lang="en-US" sz="1600" b="1" dirty="0">
                <a:cs typeface="Arial" pitchFamily="34" charset="0"/>
              </a:rPr>
              <a:t>117.363</a:t>
            </a:r>
            <a:r>
              <a:rPr lang="en-US" sz="1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người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dân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(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chọn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ngẫu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nhiên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)</a:t>
            </a: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được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phỏng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vấn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trực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tiếp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trên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phạm</a:t>
            </a:r>
            <a:r>
              <a:rPr lang="en-US" sz="1600" dirty="0">
                <a:cs typeface="Arial" pitchFamily="34" charset="0"/>
              </a:rPr>
              <a:t> vi </a:t>
            </a:r>
            <a:r>
              <a:rPr lang="en-US" sz="1600" dirty="0" err="1">
                <a:cs typeface="Arial" pitchFamily="34" charset="0"/>
              </a:rPr>
              <a:t>toàn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quốc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từ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năm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2009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cho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tới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nay</a:t>
            </a:r>
            <a:r>
              <a:rPr lang="en-US" sz="1600" dirty="0">
                <a:cs typeface="Arial" pitchFamily="34" charset="0"/>
              </a:rPr>
              <a:t>. </a:t>
            </a:r>
            <a:r>
              <a:rPr lang="en-US" sz="1600" dirty="0" err="1">
                <a:cs typeface="Arial" pitchFamily="34" charset="0"/>
              </a:rPr>
              <a:t>Riêng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năm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b="1" dirty="0">
                <a:cs typeface="Arial" pitchFamily="34" charset="0"/>
              </a:rPr>
              <a:t>2018</a:t>
            </a:r>
            <a:r>
              <a:rPr lang="en-US" sz="1600" dirty="0">
                <a:cs typeface="Arial" pitchFamily="34" charset="0"/>
              </a:rPr>
              <a:t>, </a:t>
            </a:r>
            <a:r>
              <a:rPr lang="en-US" sz="1600" dirty="0" err="1">
                <a:cs typeface="Arial" pitchFamily="34" charset="0"/>
              </a:rPr>
              <a:t>có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tới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b="1" dirty="0">
                <a:cs typeface="Arial" pitchFamily="34" charset="0"/>
              </a:rPr>
              <a:t>14.304 ng</a:t>
            </a:r>
            <a:r>
              <a:rPr lang="vi-VN" sz="1600" b="1" dirty="0">
                <a:cs typeface="Arial" pitchFamily="34" charset="0"/>
              </a:rPr>
              <a:t>ư</a:t>
            </a:r>
            <a:r>
              <a:rPr lang="en-US" sz="1600" b="1" dirty="0" err="1">
                <a:cs typeface="Arial" pitchFamily="34" charset="0"/>
              </a:rPr>
              <a:t>ời</a:t>
            </a:r>
            <a:r>
              <a:rPr lang="en-US" sz="1600" b="1" dirty="0">
                <a:cs typeface="Arial" pitchFamily="34" charset="0"/>
              </a:rPr>
              <a:t> </a:t>
            </a:r>
            <a:r>
              <a:rPr lang="en-US" sz="1600" b="1" dirty="0" err="1">
                <a:cs typeface="Arial" pitchFamily="34" charset="0"/>
              </a:rPr>
              <a:t>dân</a:t>
            </a:r>
            <a:r>
              <a:rPr lang="en-US" sz="1600" b="1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trả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lời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phỏng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vấn</a:t>
            </a:r>
            <a:r>
              <a:rPr lang="en-US" sz="1600" dirty="0">
                <a:cs typeface="Arial" pitchFamily="34" charset="0"/>
              </a:rPr>
              <a:t> PAPI 2018.</a:t>
            </a:r>
            <a:endParaRPr lang="en-US" sz="1600" i="1" dirty="0">
              <a:cs typeface="Arial" pitchFamily="34" charset="0"/>
            </a:endParaRPr>
          </a:p>
          <a:p>
            <a:pPr algn="r">
              <a:lnSpc>
                <a:spcPct val="120000"/>
              </a:lnSpc>
              <a:spcBef>
                <a:spcPts val="1800"/>
              </a:spcBef>
            </a:pPr>
            <a:r>
              <a:rPr lang="en-US" sz="1600" b="1" dirty="0" err="1">
                <a:cs typeface="Arial" pitchFamily="34" charset="0"/>
              </a:rPr>
              <a:t>Tất</a:t>
            </a:r>
            <a:r>
              <a:rPr lang="en-US" sz="1600" b="1" dirty="0">
                <a:cs typeface="Arial" pitchFamily="34" charset="0"/>
              </a:rPr>
              <a:t> </a:t>
            </a:r>
            <a:r>
              <a:rPr lang="en-US" sz="1600" b="1" dirty="0" err="1">
                <a:cs typeface="Arial" pitchFamily="34" charset="0"/>
              </a:rPr>
              <a:t>cả</a:t>
            </a:r>
            <a:r>
              <a:rPr lang="en-US" sz="1600" b="1" dirty="0">
                <a:cs typeface="Arial" pitchFamily="34" charset="0"/>
              </a:rPr>
              <a:t> 63 </a:t>
            </a:r>
            <a:r>
              <a:rPr lang="en-US" sz="1600" b="1" dirty="0" err="1">
                <a:cs typeface="Arial" pitchFamily="34" charset="0"/>
              </a:rPr>
              <a:t>tỉnh</a:t>
            </a:r>
            <a:r>
              <a:rPr lang="en-US" sz="1600" b="1" dirty="0">
                <a:cs typeface="Arial" pitchFamily="34" charset="0"/>
              </a:rPr>
              <a:t>/</a:t>
            </a:r>
            <a:r>
              <a:rPr lang="en-US" sz="1600" b="1" dirty="0" err="1">
                <a:cs typeface="Arial" pitchFamily="34" charset="0"/>
              </a:rPr>
              <a:t>thành</a:t>
            </a:r>
            <a:r>
              <a:rPr lang="en-US" sz="1600" b="1" dirty="0">
                <a:cs typeface="Arial" pitchFamily="34" charset="0"/>
              </a:rPr>
              <a:t> </a:t>
            </a:r>
            <a:r>
              <a:rPr lang="en-US" sz="1600" b="1" dirty="0" err="1">
                <a:cs typeface="Arial" pitchFamily="34" charset="0"/>
              </a:rPr>
              <a:t>phố</a:t>
            </a:r>
            <a:r>
              <a:rPr lang="en-US" sz="1600" b="1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đã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chủ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trì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và</a:t>
            </a:r>
            <a:r>
              <a:rPr lang="en-US" sz="1600" dirty="0">
                <a:cs typeface="Arial" pitchFamily="34" charset="0"/>
              </a:rPr>
              <a:t>/</a:t>
            </a:r>
            <a:r>
              <a:rPr lang="en-US" sz="1600" dirty="0" err="1">
                <a:cs typeface="Arial" pitchFamily="34" charset="0"/>
              </a:rPr>
              <a:t>hoặc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tham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gia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tổ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chức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các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cuộc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hội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thảo</a:t>
            </a:r>
            <a:r>
              <a:rPr lang="en-US" sz="1600" dirty="0">
                <a:cs typeface="Arial" pitchFamily="34" charset="0"/>
              </a:rPr>
              <a:t>, </a:t>
            </a:r>
            <a:r>
              <a:rPr lang="en-US" sz="1600" dirty="0" err="1">
                <a:cs typeface="Arial" pitchFamily="34" charset="0"/>
              </a:rPr>
              <a:t>hội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nghị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về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chỉ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số</a:t>
            </a:r>
            <a:r>
              <a:rPr lang="en-US" sz="1600" dirty="0">
                <a:cs typeface="Arial" pitchFamily="34" charset="0"/>
              </a:rPr>
              <a:t> PAPI,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đó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số</a:t>
            </a: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tỉnh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tự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tổ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chức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hội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nghị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chia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sẻ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kết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quả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PAPI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ngày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càng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tăng</a:t>
            </a:r>
            <a:r>
              <a:rPr lang="en-US" sz="1600" dirty="0">
                <a:solidFill>
                  <a:schemeClr val="accent1"/>
                </a:solidFill>
                <a:cs typeface="Arial" pitchFamily="34" charset="0"/>
              </a:rPr>
              <a:t>.</a:t>
            </a:r>
          </a:p>
          <a:p>
            <a:pPr algn="r">
              <a:lnSpc>
                <a:spcPct val="120000"/>
              </a:lnSpc>
              <a:spcBef>
                <a:spcPts val="1800"/>
              </a:spcBef>
            </a:pPr>
            <a:r>
              <a:rPr lang="en-US" sz="1600" b="1" dirty="0">
                <a:cs typeface="Arial" pitchFamily="34" charset="0"/>
              </a:rPr>
              <a:t>60</a:t>
            </a:r>
            <a:r>
              <a:rPr lang="en-US" sz="1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600" i="1" dirty="0">
                <a:solidFill>
                  <a:schemeClr val="accent1"/>
                </a:solidFill>
                <a:cs typeface="Arial" pitchFamily="34" charset="0"/>
              </a:rPr>
              <a:t>(</a:t>
            </a:r>
            <a:r>
              <a:rPr lang="en-US" sz="1600" i="1" dirty="0" err="1">
                <a:solidFill>
                  <a:schemeClr val="accent1"/>
                </a:solidFill>
                <a:cs typeface="Arial" pitchFamily="34" charset="0"/>
              </a:rPr>
              <a:t>ít</a:t>
            </a:r>
            <a:r>
              <a:rPr lang="en-US" sz="1600" i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sz="1600" i="1" dirty="0" err="1">
                <a:solidFill>
                  <a:schemeClr val="accent1"/>
                </a:solidFill>
                <a:cs typeface="Arial" pitchFamily="34" charset="0"/>
              </a:rPr>
              <a:t>nhất</a:t>
            </a:r>
            <a:r>
              <a:rPr lang="en-US" sz="1600" i="1" dirty="0">
                <a:solidFill>
                  <a:schemeClr val="accent1"/>
                </a:solidFill>
                <a:cs typeface="Arial" pitchFamily="34" charset="0"/>
              </a:rPr>
              <a:t>)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trong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số</a:t>
            </a:r>
            <a:r>
              <a:rPr lang="en-US" sz="16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b="1" dirty="0">
                <a:cs typeface="Arial" pitchFamily="34" charset="0"/>
              </a:rPr>
              <a:t>63 </a:t>
            </a:r>
            <a:r>
              <a:rPr lang="en-US" sz="1600" b="1" dirty="0" err="1">
                <a:cs typeface="Arial" pitchFamily="34" charset="0"/>
              </a:rPr>
              <a:t>tỉnh</a:t>
            </a:r>
            <a:r>
              <a:rPr lang="en-US" sz="1600" b="1" dirty="0">
                <a:cs typeface="Arial" pitchFamily="34" charset="0"/>
              </a:rPr>
              <a:t>/</a:t>
            </a:r>
            <a:r>
              <a:rPr lang="en-US" sz="1600" b="1" dirty="0" err="1">
                <a:cs typeface="Arial" pitchFamily="34" charset="0"/>
              </a:rPr>
              <a:t>thành</a:t>
            </a:r>
            <a:r>
              <a:rPr lang="en-US" sz="1600" b="1" dirty="0">
                <a:cs typeface="Arial" pitchFamily="34" charset="0"/>
              </a:rPr>
              <a:t> </a:t>
            </a:r>
            <a:r>
              <a:rPr lang="en-US" sz="1600" b="1" dirty="0" err="1">
                <a:cs typeface="Arial" pitchFamily="34" charset="0"/>
              </a:rPr>
              <a:t>phố</a:t>
            </a:r>
            <a:r>
              <a:rPr lang="en-US" sz="1600" dirty="0">
                <a:solidFill>
                  <a:srgbClr val="0070C0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đã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xây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dựng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kế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hoạch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hành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động</a:t>
            </a:r>
            <a:r>
              <a:rPr lang="en-US" sz="1600" dirty="0">
                <a:solidFill>
                  <a:srgbClr val="0070C0"/>
                </a:solidFill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về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Chỉ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số</a:t>
            </a:r>
            <a:r>
              <a:rPr lang="en-US" sz="1600" dirty="0">
                <a:cs typeface="Arial" pitchFamily="34" charset="0"/>
              </a:rPr>
              <a:t> PAPI </a:t>
            </a:r>
            <a:r>
              <a:rPr lang="en-US" sz="1600" dirty="0" err="1">
                <a:cs typeface="Arial" pitchFamily="34" charset="0"/>
              </a:rPr>
              <a:t>hoặc</a:t>
            </a:r>
            <a:r>
              <a:rPr lang="en-US" sz="1600" dirty="0">
                <a:cs typeface="Arial" pitchFamily="34" charset="0"/>
              </a:rPr>
              <a:t> ra </a:t>
            </a:r>
            <a:r>
              <a:rPr lang="en-US" sz="1600" dirty="0" err="1">
                <a:cs typeface="Arial" pitchFamily="34" charset="0"/>
              </a:rPr>
              <a:t>chỉ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thị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chỉ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đạo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việc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nghiên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cứu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Chỉ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số</a:t>
            </a:r>
            <a:r>
              <a:rPr lang="en-US" sz="1600" dirty="0">
                <a:cs typeface="Arial" pitchFamily="34" charset="0"/>
              </a:rPr>
              <a:t> PAPI </a:t>
            </a:r>
            <a:r>
              <a:rPr lang="en-US" sz="1600" dirty="0" err="1">
                <a:cs typeface="Arial" pitchFamily="34" charset="0"/>
              </a:rPr>
              <a:t>nhằm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tăng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mức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độ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hài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lòng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của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người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dân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với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các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cấp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chính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quyền</a:t>
            </a:r>
            <a:r>
              <a:rPr lang="en-US" sz="1600" dirty="0">
                <a:cs typeface="Arial" pitchFamily="34" charset="0"/>
              </a:rPr>
              <a:t> (</a:t>
            </a:r>
            <a:r>
              <a:rPr lang="en-US" sz="1600" dirty="0" err="1">
                <a:cs typeface="Arial" pitchFamily="34" charset="0"/>
              </a:rPr>
              <a:t>trong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đó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ít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nhất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b="1" dirty="0">
                <a:cs typeface="Arial" pitchFamily="34" charset="0"/>
              </a:rPr>
              <a:t>38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tỉnh</a:t>
            </a:r>
            <a:r>
              <a:rPr lang="en-US" sz="1600" dirty="0">
                <a:cs typeface="Arial" pitchFamily="34" charset="0"/>
              </a:rPr>
              <a:t>/</a:t>
            </a:r>
            <a:r>
              <a:rPr lang="en-US" sz="1600" dirty="0" err="1">
                <a:cs typeface="Arial" pitchFamily="34" charset="0"/>
              </a:rPr>
              <a:t>thành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 err="1">
                <a:cs typeface="Arial" pitchFamily="34" charset="0"/>
              </a:rPr>
              <a:t>phố</a:t>
            </a:r>
            <a:r>
              <a:rPr lang="en-US" sz="1600" dirty="0">
                <a:cs typeface="Arial" pitchFamily="34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ban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hành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mới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hoặc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cập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nhật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kế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hoạch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hành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động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về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PAPI </a:t>
            </a:r>
            <a:r>
              <a:rPr lang="en-US" sz="1600" dirty="0" err="1">
                <a:solidFill>
                  <a:schemeClr val="accent3"/>
                </a:solidFill>
                <a:cs typeface="Arial" pitchFamily="34" charset="0"/>
              </a:rPr>
              <a:t>năm</a:t>
            </a:r>
            <a:r>
              <a:rPr lang="en-US" sz="1600" dirty="0">
                <a:solidFill>
                  <a:schemeClr val="accent3"/>
                </a:solidFill>
                <a:cs typeface="Arial" pitchFamily="34" charset="0"/>
              </a:rPr>
              <a:t> 2018</a:t>
            </a:r>
            <a:r>
              <a:rPr lang="en-US" sz="1600" dirty="0">
                <a:cs typeface="Arial" pitchFamily="34" charset="0"/>
              </a:rPr>
              <a:t>).</a:t>
            </a:r>
            <a:endParaRPr lang="en-GB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AEF3B-257D-444D-95F9-4BFA7B41C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886" y="316684"/>
            <a:ext cx="4402831" cy="62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DF6BB63-9CA0-406A-99D5-F5D3D6317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49837"/>
              </p:ext>
            </p:extLst>
          </p:nvPr>
        </p:nvGraphicFramePr>
        <p:xfrm>
          <a:off x="1017037" y="933061"/>
          <a:ext cx="10989906" cy="560769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597503">
                  <a:extLst>
                    <a:ext uri="{9D8B030D-6E8A-4147-A177-3AD203B41FA5}">
                      <a16:colId xmlns:a16="http://schemas.microsoft.com/office/drawing/2014/main" val="2729080393"/>
                    </a:ext>
                  </a:extLst>
                </a:gridCol>
                <a:gridCol w="5443028">
                  <a:extLst>
                    <a:ext uri="{9D8B030D-6E8A-4147-A177-3AD203B41FA5}">
                      <a16:colId xmlns:a16="http://schemas.microsoft.com/office/drawing/2014/main" val="3836465989"/>
                    </a:ext>
                  </a:extLst>
                </a:gridCol>
                <a:gridCol w="1558990">
                  <a:extLst>
                    <a:ext uri="{9D8B030D-6E8A-4147-A177-3AD203B41FA5}">
                      <a16:colId xmlns:a16="http://schemas.microsoft.com/office/drawing/2014/main" val="4104574306"/>
                    </a:ext>
                  </a:extLst>
                </a:gridCol>
                <a:gridCol w="1390385">
                  <a:extLst>
                    <a:ext uri="{9D8B030D-6E8A-4147-A177-3AD203B41FA5}">
                      <a16:colId xmlns:a16="http://schemas.microsoft.com/office/drawing/2014/main" val="1965441314"/>
                    </a:ext>
                  </a:extLst>
                </a:gridCol>
              </a:tblGrid>
              <a:tr h="302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Index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Indicators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Score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Rank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extLst>
                  <a:ext uri="{0D108BD9-81ED-4DB2-BD59-A6C34878D82A}">
                    <a16:rowId xmlns:a16="http://schemas.microsoft.com/office/drawing/2014/main" val="1669072703"/>
                  </a:ext>
                </a:extLst>
              </a:tr>
              <a:tr h="100623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solidFill>
                            <a:schemeClr val="bg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ITU ICT Development Index (IDI, 2017)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 ICT Readiness (infrastructure, access)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 ICT use intensity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 ICT capability (skills)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4.43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108/176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(61</a:t>
                      </a:r>
                      <a:r>
                        <a:rPr lang="en-US" sz="1400" baseline="30000">
                          <a:effectLst/>
                        </a:rPr>
                        <a:t>st</a:t>
                      </a:r>
                      <a:r>
                        <a:rPr lang="en-US" sz="1400">
                          <a:effectLst/>
                        </a:rPr>
                        <a:t> percentile)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extLst>
                  <a:ext uri="{0D108BD9-81ED-4DB2-BD59-A6C34878D82A}">
                    <a16:rowId xmlns:a16="http://schemas.microsoft.com/office/drawing/2014/main" val="3880094550"/>
                  </a:ext>
                </a:extLst>
              </a:tr>
              <a:tr h="20345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solidFill>
                            <a:schemeClr val="bg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 E-government Development Index (2018)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 the scope and quality of online services quantified as the Online Service Index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 the status of the development of telecommunication infrastructure or the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Telecommunication Infrastructure Index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 the inherent human capital or the Human Capital Index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0.5931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88/193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(46</a:t>
                      </a:r>
                      <a:r>
                        <a:rPr lang="en-US" sz="1400" baseline="30000">
                          <a:effectLst/>
                        </a:rPr>
                        <a:t>th</a:t>
                      </a:r>
                      <a:r>
                        <a:rPr lang="en-US" sz="1400">
                          <a:effectLst/>
                        </a:rPr>
                        <a:t> percentile)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extLst>
                  <a:ext uri="{0D108BD9-81ED-4DB2-BD59-A6C34878D82A}">
                    <a16:rowId xmlns:a16="http://schemas.microsoft.com/office/drawing/2014/main" val="329323163"/>
                  </a:ext>
                </a:extLst>
              </a:tr>
              <a:tr h="22640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 dirty="0">
                          <a:solidFill>
                            <a:schemeClr val="bg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WEF Network Readiness Index (NRI, 2016)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 the overall environment for technology use and creation (political, regulatory, business, and innovation)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 networked readiness in terms of ICT infrastructure, affordability, and skills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 technology adoption/usage by the three groups of stakeholders (government, the private sector, and private individuals)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 the economic and social impact of the new technologies.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79/139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(57</a:t>
                      </a:r>
                      <a:r>
                        <a:rPr lang="en-US" sz="1400" baseline="30000" dirty="0">
                          <a:effectLst/>
                        </a:rPr>
                        <a:t>th</a:t>
                      </a:r>
                      <a:r>
                        <a:rPr lang="en-US" sz="1400" dirty="0">
                          <a:effectLst/>
                        </a:rPr>
                        <a:t> percentile)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39133" marR="39133" marT="0" marB="0" anchor="ctr"/>
                </a:tc>
                <a:extLst>
                  <a:ext uri="{0D108BD9-81ED-4DB2-BD59-A6C34878D82A}">
                    <a16:rowId xmlns:a16="http://schemas.microsoft.com/office/drawing/2014/main" val="4202524721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7DBB137C-D82B-4885-B08D-00A74292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 err="1"/>
              <a:t>Việt</a:t>
            </a:r>
            <a:r>
              <a:rPr lang="en-US" sz="2000" b="1" dirty="0"/>
              <a:t> Nam ở </a:t>
            </a:r>
            <a:r>
              <a:rPr lang="en-US" sz="2000" b="1" dirty="0" err="1"/>
              <a:t>đâu</a:t>
            </a:r>
            <a:r>
              <a:rPr lang="en-US" sz="2000" b="1" dirty="0"/>
              <a:t> </a:t>
            </a:r>
            <a:r>
              <a:rPr lang="en-US" sz="2000" b="1" dirty="0" err="1"/>
              <a:t>trên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bảng</a:t>
            </a:r>
            <a:r>
              <a:rPr lang="en-US" sz="2000" b="1" dirty="0"/>
              <a:t> </a:t>
            </a:r>
            <a:r>
              <a:rPr lang="en-US" sz="2000" b="1" dirty="0" err="1"/>
              <a:t>xếp</a:t>
            </a:r>
            <a:r>
              <a:rPr lang="en-US" sz="2000" b="1" dirty="0"/>
              <a:t> </a:t>
            </a:r>
            <a:r>
              <a:rPr lang="en-US" sz="2000" b="1" dirty="0" err="1"/>
              <a:t>hạng</a:t>
            </a:r>
            <a:r>
              <a:rPr lang="en-US" sz="2000" b="1" dirty="0"/>
              <a:t> </a:t>
            </a:r>
            <a:r>
              <a:rPr lang="en-US" sz="2000" b="1" dirty="0" err="1"/>
              <a:t>liên</a:t>
            </a:r>
            <a:r>
              <a:rPr lang="en-US" sz="2000" b="1" dirty="0"/>
              <a:t> </a:t>
            </a:r>
            <a:r>
              <a:rPr lang="en-US" sz="2000" b="1" dirty="0" err="1"/>
              <a:t>quan</a:t>
            </a:r>
            <a:r>
              <a:rPr lang="en-US" sz="2000" b="1" dirty="0"/>
              <a:t> </a:t>
            </a:r>
            <a:r>
              <a:rPr lang="en-US" sz="2000" b="1" dirty="0" err="1"/>
              <a:t>đến</a:t>
            </a:r>
            <a:r>
              <a:rPr lang="en-US" sz="2000" b="1" dirty="0"/>
              <a:t> </a:t>
            </a:r>
            <a:r>
              <a:rPr lang="en-US" sz="2000" b="1" dirty="0" err="1"/>
              <a:t>quản</a:t>
            </a:r>
            <a:r>
              <a:rPr lang="en-US" sz="2000" b="1" dirty="0"/>
              <a:t> </a:t>
            </a:r>
            <a:r>
              <a:rPr lang="en-US" sz="2000" b="1" dirty="0" err="1"/>
              <a:t>trị</a:t>
            </a:r>
            <a:r>
              <a:rPr lang="en-US" sz="2000" b="1" dirty="0"/>
              <a:t> </a:t>
            </a:r>
            <a:r>
              <a:rPr lang="en-US" sz="2000" b="1" dirty="0" err="1"/>
              <a:t>điện</a:t>
            </a:r>
            <a:r>
              <a:rPr lang="en-US" sz="2000" b="1" dirty="0"/>
              <a:t> </a:t>
            </a:r>
            <a:r>
              <a:rPr lang="en-US" sz="2000" b="1" dirty="0" err="1"/>
              <a:t>tử</a:t>
            </a:r>
            <a:r>
              <a:rPr lang="en-US" sz="2000" b="1" dirty="0"/>
              <a:t>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022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CD22-BEE8-794C-9FA1-55A2ED8B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Cải</a:t>
            </a:r>
            <a:r>
              <a:rPr lang="en-US" b="1" dirty="0"/>
              <a:t> </a:t>
            </a:r>
            <a:r>
              <a:rPr lang="en-US" b="1" dirty="0" err="1"/>
              <a:t>thiện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điện</a:t>
            </a:r>
            <a:r>
              <a:rPr lang="en-US" b="1" dirty="0"/>
              <a:t> </a:t>
            </a:r>
            <a:r>
              <a:rPr lang="en-US" b="1" dirty="0" err="1"/>
              <a:t>tử</a:t>
            </a:r>
            <a:r>
              <a:rPr lang="en-US" b="1" dirty="0"/>
              <a:t>: </a:t>
            </a:r>
            <a:r>
              <a:rPr lang="en-US" b="1" dirty="0" err="1"/>
              <a:t>bằng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nào</a:t>
            </a:r>
            <a:r>
              <a:rPr lang="en-US" b="1" dirty="0"/>
              <a:t>?</a:t>
            </a:r>
            <a:endParaRPr lang="en-US" sz="3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C200A6-5BDF-4E06-B284-18D41A1A5FBB}"/>
              </a:ext>
            </a:extLst>
          </p:cNvPr>
          <p:cNvSpPr/>
          <p:nvPr/>
        </p:nvSpPr>
        <p:spPr>
          <a:xfrm>
            <a:off x="1084589" y="1148982"/>
            <a:ext cx="109106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phủ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chiều</a:t>
            </a:r>
            <a:r>
              <a:rPr lang="en-US" sz="2400" dirty="0"/>
              <a:t>: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xuống</a:t>
            </a:r>
            <a:r>
              <a:rPr lang="en-US" sz="2400" dirty="0"/>
              <a:t> (</a:t>
            </a:r>
            <a:r>
              <a:rPr lang="en-US" sz="2400" dirty="0" err="1"/>
              <a:t>nh</a:t>
            </a:r>
            <a:r>
              <a:rPr lang="vi-VN" sz="2400" dirty="0"/>
              <a:t>ư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nay),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dưới</a:t>
            </a:r>
            <a:r>
              <a:rPr lang="en-US" sz="2400" dirty="0"/>
              <a:t> </a:t>
            </a:r>
            <a:r>
              <a:rPr lang="en-US" sz="2400" dirty="0" err="1"/>
              <a:t>lên</a:t>
            </a:r>
            <a:r>
              <a:rPr lang="en-US" sz="2400" dirty="0"/>
              <a:t> (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cấp</a:t>
            </a:r>
            <a:r>
              <a:rPr lang="en-US" sz="2400" dirty="0"/>
              <a:t> </a:t>
            </a:r>
            <a:r>
              <a:rPr lang="en-US" sz="2400" dirty="0" err="1"/>
              <a:t>xã</a:t>
            </a:r>
            <a:r>
              <a:rPr lang="en-US" sz="2400" dirty="0"/>
              <a:t>)</a:t>
            </a:r>
          </a:p>
          <a:p>
            <a:pPr indent="-4572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Phổ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cổng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r>
              <a:rPr lang="en-US" sz="2400" dirty="0"/>
              <a:t> (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cửa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)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quyền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ng</a:t>
            </a:r>
            <a:r>
              <a:rPr lang="vi-VN" sz="2400" dirty="0"/>
              <a:t>ư</a:t>
            </a:r>
            <a:r>
              <a:rPr lang="en-US" sz="2400" dirty="0" err="1"/>
              <a:t>ời</a:t>
            </a:r>
            <a:r>
              <a:rPr lang="en-US" sz="2400" dirty="0"/>
              <a:t> </a:t>
            </a:r>
            <a:r>
              <a:rPr lang="en-US" sz="2400" dirty="0" err="1"/>
              <a:t>dân</a:t>
            </a:r>
            <a:r>
              <a:rPr lang="en-US" sz="2400" dirty="0"/>
              <a:t> </a:t>
            </a:r>
            <a:r>
              <a:rPr lang="en-US" sz="2400" dirty="0" err="1"/>
              <a:t>biết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h</a:t>
            </a:r>
            <a:r>
              <a:rPr lang="vi-VN" sz="2400" dirty="0"/>
              <a:t>ơ</a:t>
            </a:r>
            <a:r>
              <a:rPr lang="en-US" sz="2400" dirty="0"/>
              <a:t>n</a:t>
            </a:r>
            <a:endParaRPr lang="en-GB" sz="2400" dirty="0"/>
          </a:p>
          <a:p>
            <a:pPr indent="-4572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400" dirty="0"/>
              <a:t>Chia </a:t>
            </a:r>
            <a:r>
              <a:rPr lang="en-GB" sz="2400" dirty="0" err="1"/>
              <a:t>sẻ</a:t>
            </a:r>
            <a:r>
              <a:rPr lang="en-GB" sz="2400" dirty="0"/>
              <a:t> </a:t>
            </a:r>
            <a:r>
              <a:rPr lang="en-GB" sz="2400" dirty="0" err="1"/>
              <a:t>thông</a:t>
            </a:r>
            <a:r>
              <a:rPr lang="en-GB" sz="2400" dirty="0"/>
              <a:t> tin </a:t>
            </a:r>
            <a:r>
              <a:rPr lang="en-GB" sz="2400" dirty="0" err="1"/>
              <a:t>về</a:t>
            </a:r>
            <a:r>
              <a:rPr lang="en-GB" sz="2400" dirty="0"/>
              <a:t> </a:t>
            </a:r>
            <a:r>
              <a:rPr lang="en-GB" sz="2400" dirty="0" err="1"/>
              <a:t>chính</a:t>
            </a:r>
            <a:r>
              <a:rPr lang="en-GB" sz="2400" dirty="0"/>
              <a:t> </a:t>
            </a:r>
            <a:r>
              <a:rPr lang="en-GB" sz="2400" dirty="0" err="1"/>
              <a:t>sách</a:t>
            </a:r>
            <a:r>
              <a:rPr lang="en-GB" sz="2400" dirty="0"/>
              <a:t>, </a:t>
            </a:r>
            <a:r>
              <a:rPr lang="en-GB" sz="2400" dirty="0" err="1"/>
              <a:t>quy</a:t>
            </a:r>
            <a:r>
              <a:rPr lang="en-GB" sz="2400" dirty="0"/>
              <a:t> </a:t>
            </a:r>
            <a:r>
              <a:rPr lang="en-GB" sz="2400" dirty="0" err="1"/>
              <a:t>trình</a:t>
            </a:r>
            <a:r>
              <a:rPr lang="en-GB" sz="2400" dirty="0"/>
              <a:t>, </a:t>
            </a:r>
            <a:r>
              <a:rPr lang="en-GB" sz="2400" dirty="0" err="1"/>
              <a:t>thủ</a:t>
            </a:r>
            <a:r>
              <a:rPr lang="en-GB" sz="2400" dirty="0"/>
              <a:t> </a:t>
            </a:r>
            <a:r>
              <a:rPr lang="en-GB" sz="2400" dirty="0" err="1"/>
              <a:t>tục</a:t>
            </a:r>
            <a:r>
              <a:rPr lang="en-GB" sz="2400" dirty="0"/>
              <a:t>, </a:t>
            </a:r>
            <a:r>
              <a:rPr lang="en-GB" sz="2400" dirty="0" err="1"/>
              <a:t>biểu</a:t>
            </a:r>
            <a:r>
              <a:rPr lang="en-GB" sz="2400" dirty="0"/>
              <a:t> </a:t>
            </a:r>
            <a:r>
              <a:rPr lang="en-GB" sz="2400" dirty="0" err="1"/>
              <a:t>mẫu</a:t>
            </a:r>
            <a:r>
              <a:rPr lang="en-GB" sz="2400" dirty="0"/>
              <a:t> t</a:t>
            </a:r>
            <a:r>
              <a:rPr lang="en-US" sz="2400" dirty="0" err="1"/>
              <a:t>ới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dân</a:t>
            </a:r>
            <a:r>
              <a:rPr lang="en-US" sz="2400" dirty="0"/>
              <a:t>, </a:t>
            </a:r>
            <a:r>
              <a:rPr lang="en-US" sz="2400" dirty="0" err="1"/>
              <a:t>khuyến</a:t>
            </a:r>
            <a:r>
              <a:rPr lang="en-US" sz="2400" dirty="0"/>
              <a:t> </a:t>
            </a:r>
            <a:r>
              <a:rPr lang="en-US" sz="2400" dirty="0" err="1"/>
              <a:t>khích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r>
              <a:rPr lang="en-US" sz="2400" dirty="0"/>
              <a:t> (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cửa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)</a:t>
            </a:r>
            <a:endParaRPr lang="en-GB" sz="2400" dirty="0"/>
          </a:p>
          <a:p>
            <a:pPr indent="-4572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400" dirty="0" err="1"/>
              <a:t>Cải</a:t>
            </a:r>
            <a:r>
              <a:rPr lang="en-GB" sz="2400" dirty="0"/>
              <a:t> </a:t>
            </a:r>
            <a:r>
              <a:rPr lang="en-GB" sz="2400" dirty="0" err="1"/>
              <a:t>thiện</a:t>
            </a:r>
            <a:r>
              <a:rPr lang="en-GB" sz="2400" dirty="0"/>
              <a:t> </a:t>
            </a:r>
            <a:r>
              <a:rPr lang="en-GB" sz="2400" dirty="0" err="1"/>
              <a:t>khả</a:t>
            </a:r>
            <a:r>
              <a:rPr lang="en-GB" sz="2400" dirty="0"/>
              <a:t> </a:t>
            </a:r>
            <a:r>
              <a:rPr lang="en-GB" sz="2400" dirty="0" err="1"/>
              <a:t>năng</a:t>
            </a:r>
            <a:r>
              <a:rPr lang="en-GB" sz="2400" dirty="0"/>
              <a:t> </a:t>
            </a:r>
            <a:r>
              <a:rPr lang="en-GB" sz="2400" dirty="0" err="1"/>
              <a:t>tiếp</a:t>
            </a:r>
            <a:r>
              <a:rPr lang="en-GB" sz="2400" dirty="0"/>
              <a:t> </a:t>
            </a:r>
            <a:r>
              <a:rPr lang="en-GB" sz="2400" dirty="0" err="1"/>
              <a:t>cận</a:t>
            </a:r>
            <a:r>
              <a:rPr lang="en-GB" sz="2400" dirty="0"/>
              <a:t> </a:t>
            </a:r>
            <a:r>
              <a:rPr lang="en-GB" sz="2400" dirty="0" err="1"/>
              <a:t>và</a:t>
            </a:r>
            <a:r>
              <a:rPr lang="en-GB" sz="2400" dirty="0"/>
              <a:t> </a:t>
            </a:r>
            <a:r>
              <a:rPr lang="en-GB" sz="2400" dirty="0" err="1"/>
              <a:t>dễ</a:t>
            </a:r>
            <a:r>
              <a:rPr lang="en-GB" sz="2400" dirty="0"/>
              <a:t> s</a:t>
            </a:r>
            <a:r>
              <a:rPr lang="en-US" sz="2400" dirty="0"/>
              <a:t>ử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cổng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quyền</a:t>
            </a:r>
            <a:r>
              <a:rPr lang="en-US" sz="2400" dirty="0"/>
              <a:t>,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r>
              <a:rPr lang="en-US" sz="2400" dirty="0"/>
              <a:t> </a:t>
            </a:r>
            <a:r>
              <a:rPr lang="en-GB" sz="2400" dirty="0" err="1"/>
              <a:t>nhằm</a:t>
            </a:r>
            <a:r>
              <a:rPr lang="en-GB" sz="2400" dirty="0"/>
              <a:t> </a:t>
            </a:r>
            <a:r>
              <a:rPr lang="en-GB" sz="2400" dirty="0" err="1"/>
              <a:t>tăng</a:t>
            </a:r>
            <a:r>
              <a:rPr lang="en-GB" sz="2400" dirty="0"/>
              <a:t> c</a:t>
            </a:r>
            <a:r>
              <a:rPr lang="vi-VN" sz="2400" dirty="0"/>
              <a:t>ư</a:t>
            </a:r>
            <a:r>
              <a:rPr lang="en-US" sz="2400" dirty="0" err="1"/>
              <a:t>ờng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quyền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ng</a:t>
            </a:r>
            <a:r>
              <a:rPr lang="vi-VN" sz="2400" dirty="0"/>
              <a:t>ư</a:t>
            </a:r>
            <a:r>
              <a:rPr lang="en-US" sz="2400" dirty="0" err="1"/>
              <a:t>ời</a:t>
            </a:r>
            <a:r>
              <a:rPr lang="en-US" sz="2400" dirty="0"/>
              <a:t> </a:t>
            </a:r>
            <a:r>
              <a:rPr lang="en-US" sz="2400" dirty="0" err="1"/>
              <a:t>dân</a:t>
            </a:r>
            <a:r>
              <a:rPr lang="en-US" sz="2400" dirty="0"/>
              <a:t>. </a:t>
            </a:r>
          </a:p>
          <a:p>
            <a:pPr indent="-457200"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trang </a:t>
            </a:r>
            <a:r>
              <a:rPr lang="en-US" sz="2400" dirty="0" err="1"/>
              <a:t>thông</a:t>
            </a:r>
            <a:r>
              <a:rPr lang="en-US" sz="2400" dirty="0"/>
              <a:t> tin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quyền</a:t>
            </a:r>
            <a:r>
              <a:rPr lang="en-US" sz="2400" dirty="0"/>
              <a:t>,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tuyến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h</a:t>
            </a:r>
            <a:r>
              <a:rPr lang="vi-VN" sz="2400" dirty="0"/>
              <a:t>ư</a:t>
            </a:r>
            <a:r>
              <a:rPr lang="en-US" sz="2400" dirty="0" err="1"/>
              <a:t>ớng</a:t>
            </a:r>
            <a:r>
              <a:rPr lang="en-US" sz="2400" dirty="0"/>
              <a:t> </a:t>
            </a:r>
            <a:r>
              <a:rPr lang="en-US" sz="2400" dirty="0" err="1"/>
              <a:t>thân</a:t>
            </a:r>
            <a:r>
              <a:rPr lang="en-US" sz="2400" dirty="0"/>
              <a:t> </a:t>
            </a:r>
            <a:r>
              <a:rPr lang="en-US" sz="2400" dirty="0" err="1"/>
              <a:t>thiện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minh.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74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5697-DAA6-40FA-ACEB-5ED0EF59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err="1"/>
              <a:t>Cổng</a:t>
            </a:r>
            <a:r>
              <a:rPr lang="en-US" sz="2800" b="1" dirty="0"/>
              <a:t> </a:t>
            </a:r>
            <a:r>
              <a:rPr lang="en-US" sz="2800" b="1" dirty="0" err="1"/>
              <a:t>thông</a:t>
            </a:r>
            <a:r>
              <a:rPr lang="en-US" sz="2800" b="1" dirty="0"/>
              <a:t> tin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Chỉ</a:t>
            </a:r>
            <a:r>
              <a:rPr lang="en-US" sz="2800" b="1" dirty="0"/>
              <a:t> </a:t>
            </a:r>
            <a:r>
              <a:rPr lang="en-US" sz="2800" b="1" dirty="0" err="1"/>
              <a:t>số</a:t>
            </a:r>
            <a:r>
              <a:rPr lang="en-US" sz="2800" b="1" dirty="0"/>
              <a:t> PAPI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378C3-B366-4D5E-A86F-2BA67F83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5789" y="4173225"/>
            <a:ext cx="295346" cy="276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4A2E578-7029-4C51-A06D-4AEDE677B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3127" y="4594920"/>
            <a:ext cx="298008" cy="287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2352E-A17D-41A7-AD66-EC3ACCBCF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3103" y="5025947"/>
            <a:ext cx="298032" cy="28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1D8668-795A-4639-B05D-B26EC748DFBC}"/>
              </a:ext>
            </a:extLst>
          </p:cNvPr>
          <p:cNvSpPr txBox="1">
            <a:spLocks/>
          </p:cNvSpPr>
          <p:nvPr/>
        </p:nvSpPr>
        <p:spPr>
          <a:xfrm>
            <a:off x="4945224" y="2193005"/>
            <a:ext cx="5910611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en-US" sz="2000" b="1" dirty="0" err="1">
                <a:cs typeface="Arial" pitchFamily="34" charset="0"/>
              </a:rPr>
              <a:t>Để</a:t>
            </a:r>
            <a:r>
              <a:rPr lang="en-US" sz="2000" b="1">
                <a:cs typeface="Arial" pitchFamily="34" charset="0"/>
              </a:rPr>
              <a:t> biết thêm chi tiết về PAPI, xem:</a:t>
            </a:r>
          </a:p>
          <a:p>
            <a:pPr marL="0" indent="0" algn="r">
              <a:buNone/>
            </a:pPr>
            <a:r>
              <a:rPr lang="en-US" sz="2000" b="1">
                <a:solidFill>
                  <a:schemeClr val="accent1"/>
                </a:solidFill>
                <a:cs typeface="Arial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www.papi.org.vn</a:t>
            </a:r>
            <a:br>
              <a:rPr lang="en-US" sz="2000" b="1">
                <a:cs typeface="Arial" pitchFamily="34" charset="0"/>
              </a:rPr>
            </a:br>
            <a:endParaRPr lang="en-US" sz="2000" b="1">
              <a:cs typeface="Arial" pitchFamily="34" charset="0"/>
            </a:endParaRPr>
          </a:p>
          <a:p>
            <a:pPr algn="r">
              <a:buNone/>
            </a:pPr>
            <a:r>
              <a:rPr lang="en-US" sz="2000" b="1">
                <a:cs typeface="Arial" pitchFamily="34" charset="0"/>
              </a:rPr>
              <a:t>Và theo dõi #PAPIvb tại:</a:t>
            </a:r>
          </a:p>
          <a:p>
            <a:pPr algn="r"/>
            <a:endParaRPr lang="en-US" sz="2000" b="1">
              <a:cs typeface="Arial" pitchFamily="34" charset="0"/>
            </a:endParaRPr>
          </a:p>
          <a:p>
            <a:pPr marL="914400" lvl="1" indent="-457200" algn="r">
              <a:buNone/>
            </a:pPr>
            <a:r>
              <a:rPr lang="en-US" sz="1600" b="1">
                <a:solidFill>
                  <a:schemeClr val="accent1"/>
                </a:solidFill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www.facebook.com/papivn</a:t>
            </a:r>
            <a:r>
              <a:rPr lang="en-US" sz="1600" b="1">
                <a:solidFill>
                  <a:schemeClr val="accent1"/>
                </a:solidFill>
                <a:cs typeface="Arial"/>
              </a:rPr>
              <a:t> </a:t>
            </a:r>
          </a:p>
          <a:p>
            <a:pPr marL="914400" lvl="1" indent="-457200" algn="r"/>
            <a:endParaRPr lang="en-US" sz="1400" b="1">
              <a:solidFill>
                <a:schemeClr val="accent1"/>
              </a:solidFill>
              <a:cs typeface="Arial"/>
            </a:endParaRPr>
          </a:p>
          <a:p>
            <a:pPr marL="914400" lvl="1" indent="-457200" algn="r">
              <a:buNone/>
            </a:pPr>
            <a:r>
              <a:rPr lang="en-US" sz="1600" b="1">
                <a:solidFill>
                  <a:schemeClr val="accent1"/>
                </a:solidFill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www.twitter.com/PAPI_Vietnam</a:t>
            </a:r>
            <a:r>
              <a:rPr lang="en-US" sz="1600" b="1">
                <a:solidFill>
                  <a:schemeClr val="accent1"/>
                </a:solidFill>
                <a:cs typeface="Arial"/>
              </a:rPr>
              <a:t> </a:t>
            </a:r>
          </a:p>
          <a:p>
            <a:pPr marL="914400" lvl="1" indent="-457200" algn="r"/>
            <a:endParaRPr lang="en-US" sz="1400" b="1">
              <a:solidFill>
                <a:schemeClr val="accent1"/>
              </a:solidFill>
              <a:cs typeface="Arial"/>
            </a:endParaRPr>
          </a:p>
          <a:p>
            <a:pPr marL="914400" lvl="1" indent="-457200" algn="r">
              <a:buNone/>
            </a:pPr>
            <a:r>
              <a:rPr lang="en-US" sz="1600" b="1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www.youtube.com/user/PAPIVietNam</a:t>
            </a:r>
            <a:endParaRPr lang="en-US" sz="1600" b="1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A3FAE-2C90-40B4-AC7C-A5CB747B85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449" t="7754" r="23699" b="4354"/>
          <a:stretch/>
        </p:blipFill>
        <p:spPr>
          <a:xfrm>
            <a:off x="37324" y="1530224"/>
            <a:ext cx="6208872" cy="5215775"/>
          </a:xfrm>
          <a:prstGeom prst="rect">
            <a:avLst/>
          </a:prstGeom>
        </p:spPr>
      </p:pic>
      <p:pic>
        <p:nvPicPr>
          <p:cNvPr id="12" name="Picture 11" descr="C:\Users\do.thi.thanh.huyen\Dropbox\PAPI2018\19_Prep_Launching\PAPI_Vietnamese_site.png">
            <a:extLst>
              <a:ext uri="{FF2B5EF4-FFF2-40B4-BE49-F238E27FC236}">
                <a16:creationId xmlns:a16="http://schemas.microsoft.com/office/drawing/2014/main" id="{B67A8EAE-9322-42A9-BA5D-8C43432CEC16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328" y="2295737"/>
            <a:ext cx="899331" cy="1133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680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5FB9BF0-DD7D-4B37-AAE2-8A0D4855A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453754"/>
            <a:ext cx="4751842" cy="4751842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33587999-74BF-437B-9D2A-879ACCF812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2172296" y="-1645600"/>
            <a:ext cx="8195448" cy="90808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19F640-7DA8-4BD0-8838-443DEAF41C68}"/>
              </a:ext>
            </a:extLst>
          </p:cNvPr>
          <p:cNvSpPr txBox="1">
            <a:spLocks/>
          </p:cNvSpPr>
          <p:nvPr/>
        </p:nvSpPr>
        <p:spPr>
          <a:xfrm>
            <a:off x="1295443" y="1713006"/>
            <a:ext cx="10515600" cy="15579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CHỈ SỐ HIỆU QUẢ QUẢN TRỊ VÀ </a:t>
            </a:r>
            <a:br>
              <a:rPr lang="en-US" sz="2400" b="1" dirty="0"/>
            </a:br>
            <a:r>
              <a:rPr lang="en-US" sz="2400" b="1" dirty="0"/>
              <a:t>HÀNH CHÍNH CÔNG CẤP TỈNH Ở VIỆT NAM</a:t>
            </a:r>
            <a:br>
              <a:rPr lang="en-US" sz="2400" b="1" dirty="0"/>
            </a:br>
            <a:r>
              <a:rPr lang="en-US" sz="2400" b="1" dirty="0"/>
              <a:t>PAPI 2018</a:t>
            </a:r>
            <a:endParaRPr lang="en-GB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712D9-B85B-4743-9275-F7FEF891AF18}"/>
              </a:ext>
            </a:extLst>
          </p:cNvPr>
          <p:cNvSpPr txBox="1"/>
          <p:nvPr/>
        </p:nvSpPr>
        <p:spPr>
          <a:xfrm>
            <a:off x="5905500" y="4119509"/>
            <a:ext cx="5844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Ng</a:t>
            </a:r>
            <a:r>
              <a:rPr lang="vi-VN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ư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ời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trình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bày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b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Đỗ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Thanh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Huyền</a:t>
            </a:r>
            <a:b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Chuyên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gia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phân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tích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chính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sách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quản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trị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công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và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tham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gia</a:t>
            </a:r>
            <a:endParaRPr lang="en-US" sz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r"/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UNDP </a:t>
            </a:r>
            <a:r>
              <a:rPr lang="en-US" sz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Việt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Nam</a:t>
            </a:r>
          </a:p>
          <a:p>
            <a:pPr algn="r"/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do.thi.thanh.Huyen@undp.org</a:t>
            </a:r>
            <a:endParaRPr lang="en-GB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53A81CC4-D431-4536-B890-B68F09C71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711" y="610057"/>
            <a:ext cx="203942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700" b="1" dirty="0">
                <a:latin typeface="Arial"/>
                <a:ea typeface="Times New Roman"/>
                <a:cs typeface="Times New Roman"/>
              </a:rPr>
              <a:t>Centre for Research </a:t>
            </a:r>
            <a:br>
              <a:rPr lang="en-US" sz="700" b="1" dirty="0">
                <a:latin typeface="Arial"/>
                <a:ea typeface="Times New Roman"/>
                <a:cs typeface="Times New Roman"/>
              </a:rPr>
            </a:br>
            <a:r>
              <a:rPr lang="en-US" sz="700" b="1" dirty="0">
                <a:latin typeface="Arial"/>
                <a:ea typeface="Times New Roman"/>
                <a:cs typeface="Times New Roman"/>
              </a:rPr>
              <a:t>and Training of </a:t>
            </a:r>
            <a:br>
              <a:rPr lang="en-US" sz="700" b="1" dirty="0">
                <a:latin typeface="Arial"/>
                <a:ea typeface="Times New Roman"/>
                <a:cs typeface="Times New Roman"/>
              </a:rPr>
            </a:br>
            <a:r>
              <a:rPr lang="en-US" sz="700" b="1" dirty="0">
                <a:solidFill>
                  <a:srgbClr val="FF0000"/>
                </a:solidFill>
                <a:latin typeface="Arial"/>
                <a:ea typeface="Times New Roman"/>
                <a:cs typeface="Times New Roman"/>
              </a:rPr>
              <a:t>the Vietnam Fatherland Front</a:t>
            </a:r>
            <a:endParaRPr lang="en-GB" sz="700" dirty="0">
              <a:solidFill>
                <a:srgbClr val="FF0000"/>
              </a:solidFill>
              <a:latin typeface=".VnTime"/>
              <a:ea typeface="Times New Roman"/>
              <a:cs typeface="Times New Roman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D3F71A7-E9E5-4099-BC14-041E76A0FB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606" y="634658"/>
            <a:ext cx="915584" cy="29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E99A58-6E3F-45C4-A9C5-5D1AE992A643}"/>
              </a:ext>
            </a:extLst>
          </p:cNvPr>
          <p:cNvSpPr txBox="1"/>
          <p:nvPr/>
        </p:nvSpPr>
        <p:spPr>
          <a:xfrm>
            <a:off x="4373741" y="6109304"/>
            <a:ext cx="2179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C</a:t>
            </a:r>
            <a:r>
              <a:rPr lang="vi-VN" sz="120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ơ</a:t>
            </a:r>
            <a:r>
              <a:rPr lang="en-US" sz="120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 quan đồng tài trợ</a:t>
            </a:r>
            <a:r>
              <a:rPr lang="en-US" sz="1200" dirty="0">
                <a:solidFill>
                  <a:srgbClr val="167BA7"/>
                </a:solidFill>
                <a:latin typeface="+mj-lt"/>
                <a:ea typeface="+mj-ea"/>
                <a:cs typeface="+mj-cs"/>
              </a:rPr>
              <a:t>:</a:t>
            </a:r>
            <a:endParaRPr lang="en-GB" sz="1200" dirty="0">
              <a:solidFill>
                <a:srgbClr val="167BA7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C2FBA64F-FD12-4A5D-B696-E38B5CEBD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2370" y="489058"/>
            <a:ext cx="555618" cy="46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728D79-DDC8-45B8-A3F5-DAF73FA3D153}"/>
              </a:ext>
            </a:extLst>
          </p:cNvPr>
          <p:cNvSpPr txBox="1"/>
          <p:nvPr/>
        </p:nvSpPr>
        <p:spPr>
          <a:xfrm>
            <a:off x="3601617" y="3013195"/>
            <a:ext cx="814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Quản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trị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điện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t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ử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và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liên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thông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thủ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tục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hành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chính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trên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không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gian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mạng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từ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góc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nhìn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và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trải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nghiệm</a:t>
            </a:r>
            <a:r>
              <a:rPr lang="en-US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accent1">
                    <a:lumMod val="50000"/>
                  </a:schemeClr>
                </a:solidFill>
              </a:rPr>
              <a:t>của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người</a:t>
            </a:r>
            <a:r>
              <a:rPr lang="en-GB" sz="20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sz="2000" i="1" dirty="0" err="1">
                <a:solidFill>
                  <a:schemeClr val="accent1">
                    <a:lumMod val="50000"/>
                  </a:schemeClr>
                </a:solidFill>
              </a:rPr>
              <a:t>dân</a:t>
            </a:r>
            <a:endParaRPr lang="en-GB" sz="20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A68627-C99F-434B-B16E-7E4F41B8CA3C}"/>
              </a:ext>
            </a:extLst>
          </p:cNvPr>
          <p:cNvGrpSpPr/>
          <p:nvPr/>
        </p:nvGrpSpPr>
        <p:grpSpPr>
          <a:xfrm>
            <a:off x="6363480" y="5911144"/>
            <a:ext cx="1968756" cy="673538"/>
            <a:chOff x="6363480" y="5911144"/>
            <a:chExt cx="1968756" cy="67353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040A946-E4E0-42BA-B497-7BBE92F43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5677" y="5911144"/>
              <a:ext cx="676559" cy="673538"/>
            </a:xfrm>
            <a:prstGeom prst="rect">
              <a:avLst/>
            </a:prstGeom>
          </p:spPr>
        </p:pic>
        <p:pic>
          <p:nvPicPr>
            <p:cNvPr id="1026" name="Picture 2" descr="https://dfat.gov.au/about-us/corporate/PublishingImages/australian-aid-blue-and-red.png">
              <a:extLst>
                <a:ext uri="{FF2B5EF4-FFF2-40B4-BE49-F238E27FC236}">
                  <a16:creationId xmlns:a16="http://schemas.microsoft.com/office/drawing/2014/main" id="{066E557F-CEB5-406B-9D07-B6A120C77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3480" y="5999624"/>
              <a:ext cx="1158220" cy="525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067CBC7-80AA-4F56-87D8-BFA5051E8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04" y="5816600"/>
            <a:ext cx="2309900" cy="7680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C6FFC3-A12A-4FD7-91E9-424682AE09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865" y="5278958"/>
            <a:ext cx="792733" cy="14413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F7FF27-13A2-462F-9C8A-66ACE8BD8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485" y="69260"/>
            <a:ext cx="683370" cy="1242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633132-D468-4BBA-90FB-4F292D36F7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82" y="370769"/>
            <a:ext cx="1387225" cy="11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A76EB3-C390-46F8-84DC-01EEEBB60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PAPI 2018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F1992-41ED-4CC7-A92C-517579AE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395" y="290487"/>
            <a:ext cx="2572115" cy="598811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9594643-5726-4DF6-88FA-C66D774B314A}"/>
              </a:ext>
            </a:extLst>
          </p:cNvPr>
          <p:cNvSpPr/>
          <p:nvPr/>
        </p:nvSpPr>
        <p:spPr>
          <a:xfrm>
            <a:off x="8682506" y="5626359"/>
            <a:ext cx="2649894" cy="6883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2793A5-B9C8-49E1-B542-911757D8EF0D}"/>
              </a:ext>
            </a:extLst>
          </p:cNvPr>
          <p:cNvGrpSpPr/>
          <p:nvPr/>
        </p:nvGrpSpPr>
        <p:grpSpPr>
          <a:xfrm>
            <a:off x="1724025" y="1505921"/>
            <a:ext cx="6743702" cy="4851430"/>
            <a:chOff x="1991544" y="713418"/>
            <a:chExt cx="8064898" cy="5942909"/>
          </a:xfrm>
        </p:grpSpPr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AEAA412C-B4CF-4886-A4FC-84BF1FBDFD96}"/>
                </a:ext>
              </a:extLst>
            </p:cNvPr>
            <p:cNvSpPr/>
            <p:nvPr/>
          </p:nvSpPr>
          <p:spPr>
            <a:xfrm>
              <a:off x="2999656" y="1484784"/>
              <a:ext cx="5832648" cy="4392488"/>
            </a:xfrm>
            <a:prstGeom prst="triangle">
              <a:avLst>
                <a:gd name="adj" fmla="val 50138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059BA70-00F1-4E04-AACC-DC23BDE0A99E}"/>
                </a:ext>
              </a:extLst>
            </p:cNvPr>
            <p:cNvSpPr/>
            <p:nvPr/>
          </p:nvSpPr>
          <p:spPr>
            <a:xfrm>
              <a:off x="4439816" y="1916832"/>
              <a:ext cx="3096343" cy="29523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PAR-Index 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ICT Index</a:t>
              </a:r>
            </a:p>
            <a:p>
              <a:pPr algn="ctr"/>
              <a:endParaRPr lang="en-US" sz="36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SIPAS</a:t>
              </a:r>
              <a:endParaRPr lang="en-GB" sz="2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A701A9-CB00-4E73-9634-8C17AE39B478}"/>
                </a:ext>
              </a:extLst>
            </p:cNvPr>
            <p:cNvSpPr/>
            <p:nvPr/>
          </p:nvSpPr>
          <p:spPr>
            <a:xfrm>
              <a:off x="5735960" y="3356992"/>
              <a:ext cx="3096343" cy="29523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PCI</a:t>
              </a:r>
              <a:endParaRPr lang="en-GB" sz="2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A25B12-61D4-4CFB-B7EE-94E92998EA7C}"/>
                </a:ext>
              </a:extLst>
            </p:cNvPr>
            <p:cNvSpPr/>
            <p:nvPr/>
          </p:nvSpPr>
          <p:spPr>
            <a:xfrm>
              <a:off x="2999656" y="3356992"/>
              <a:ext cx="3096343" cy="29523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PAPI</a:t>
              </a:r>
              <a:endParaRPr lang="en-GB" sz="24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2DFEAC-1A77-4D8F-885B-341FA3B0DDBE}"/>
                </a:ext>
              </a:extLst>
            </p:cNvPr>
            <p:cNvSpPr txBox="1"/>
            <p:nvPr/>
          </p:nvSpPr>
          <p:spPr>
            <a:xfrm>
              <a:off x="4617698" y="713418"/>
              <a:ext cx="2602359" cy="678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Nhà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nước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(</a:t>
              </a:r>
              <a:r>
                <a:rPr lang="en-US" sz="1200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cán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sz="1200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bộ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, </a:t>
              </a:r>
              <a:r>
                <a:rPr lang="en-US" sz="1200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công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sz="1200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chức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, </a:t>
              </a:r>
              <a:r>
                <a:rPr lang="en-US" sz="1200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viên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sz="1200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chức</a:t>
              </a:r>
              <a:r>
                <a:rPr lang="en-US" sz="1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)</a:t>
              </a:r>
              <a:endParaRPr lang="en-GB" sz="12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A1950C-11E9-4C0A-8E04-45BD49209858}"/>
                </a:ext>
              </a:extLst>
            </p:cNvPr>
            <p:cNvSpPr txBox="1"/>
            <p:nvPr/>
          </p:nvSpPr>
          <p:spPr>
            <a:xfrm>
              <a:off x="7846569" y="5939989"/>
              <a:ext cx="2209873" cy="716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Thị </a:t>
              </a: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trường</a:t>
              </a:r>
              <a:endParaRPr lang="en-US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endParaRPr>
            </a:p>
            <a:p>
              <a:pPr algn="ctr"/>
              <a:r>
                <a:rPr lang="en-US" sz="14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(</a:t>
              </a:r>
              <a:r>
                <a:rPr lang="en-US" sz="1400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doanh</a:t>
              </a:r>
              <a:r>
                <a:rPr lang="en-US" sz="14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 </a:t>
              </a:r>
              <a:r>
                <a:rPr lang="en-US" sz="1400" b="1" dirty="0" err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nghiệp</a:t>
              </a:r>
              <a:r>
                <a:rPr lang="en-US" sz="14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)</a:t>
              </a:r>
              <a:endParaRPr lang="en-GB" sz="14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81640A-1434-43AF-96BA-AC651C6C7BD0}"/>
                </a:ext>
              </a:extLst>
            </p:cNvPr>
            <p:cNvSpPr txBox="1"/>
            <p:nvPr/>
          </p:nvSpPr>
          <p:spPr>
            <a:xfrm>
              <a:off x="1991544" y="5949281"/>
              <a:ext cx="1368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Xã hội</a:t>
              </a:r>
            </a:p>
            <a:p>
              <a:pPr algn="ctr"/>
              <a:r>
                <a:rPr lang="en-US" sz="1400" b="1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(công dân)</a:t>
              </a:r>
              <a:endParaRPr lang="en-GB" sz="1400" b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08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BE9AC6-B8C5-7142-B713-E2FE82D7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635" y="1425546"/>
            <a:ext cx="7935406" cy="5161866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Quản </a:t>
            </a:r>
            <a:r>
              <a:rPr lang="en-US" sz="2400" b="1" dirty="0" err="1"/>
              <a:t>trị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tử</a:t>
            </a:r>
            <a:r>
              <a:rPr lang="en-US" sz="2400" b="1" dirty="0"/>
              <a:t> </a:t>
            </a:r>
            <a:r>
              <a:rPr lang="en-US" sz="2400" b="1" dirty="0" err="1"/>
              <a:t>ngày</a:t>
            </a:r>
            <a:r>
              <a:rPr lang="en-US" sz="2400" b="1" dirty="0"/>
              <a:t> </a:t>
            </a:r>
            <a:r>
              <a:rPr lang="en-US" sz="2400" b="1" dirty="0" err="1"/>
              <a:t>càng</a:t>
            </a:r>
            <a:r>
              <a:rPr lang="en-US" sz="2400" b="1" dirty="0"/>
              <a:t> </a:t>
            </a:r>
            <a:r>
              <a:rPr lang="en-US" sz="2400" b="1" dirty="0" err="1"/>
              <a:t>cần</a:t>
            </a:r>
            <a:r>
              <a:rPr lang="en-US" sz="2400" b="1" dirty="0"/>
              <a:t> </a:t>
            </a:r>
            <a:r>
              <a:rPr lang="en-US" sz="2400" b="1" dirty="0" err="1"/>
              <a:t>thiết</a:t>
            </a:r>
            <a:endParaRPr lang="en-US" sz="2400" b="1" dirty="0"/>
          </a:p>
          <a:p>
            <a:pPr lvl="1">
              <a:lnSpc>
                <a:spcPct val="120000"/>
              </a:lnSpc>
            </a:pPr>
            <a:r>
              <a:rPr lang="en-US" sz="2000" dirty="0"/>
              <a:t>Số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Internet ở </a:t>
            </a:r>
            <a:r>
              <a:rPr lang="en-US" sz="2000" dirty="0" err="1"/>
              <a:t>Việt</a:t>
            </a:r>
            <a:r>
              <a:rPr lang="en-US" sz="2000" dirty="0"/>
              <a:t> Nam </a:t>
            </a:r>
            <a:r>
              <a:rPr lang="en-US" sz="2000" dirty="0" err="1"/>
              <a:t>gia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chóng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nền</a:t>
            </a:r>
            <a:r>
              <a:rPr lang="en-US" sz="2000" dirty="0"/>
              <a:t> </a:t>
            </a:r>
            <a:r>
              <a:rPr lang="en-US" sz="2000" dirty="0" err="1"/>
              <a:t>tảng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GB" sz="2000" dirty="0" err="1"/>
              <a:t>Đầu</a:t>
            </a:r>
            <a:r>
              <a:rPr lang="en-GB" sz="2000" dirty="0"/>
              <a:t> t</a:t>
            </a:r>
            <a:r>
              <a:rPr lang="vi-VN" sz="2000" dirty="0"/>
              <a:t>ư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hạ</a:t>
            </a:r>
            <a:r>
              <a:rPr lang="en-US" sz="2000" dirty="0"/>
              <a:t> </a:t>
            </a:r>
            <a:r>
              <a:rPr lang="en-US" sz="2000" dirty="0" err="1"/>
              <a:t>tầng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phủ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lớn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2100" dirty="0" err="1"/>
              <a:t>Luật</a:t>
            </a:r>
            <a:r>
              <a:rPr lang="en-US" sz="2100" dirty="0"/>
              <a:t> Tiếp </a:t>
            </a:r>
            <a:r>
              <a:rPr lang="en-US" sz="2100" dirty="0" err="1"/>
              <a:t>cận</a:t>
            </a:r>
            <a:r>
              <a:rPr lang="en-US" sz="2100" dirty="0"/>
              <a:t> </a:t>
            </a:r>
            <a:r>
              <a:rPr lang="en-US" sz="2100" dirty="0" err="1"/>
              <a:t>thông</a:t>
            </a:r>
            <a:r>
              <a:rPr lang="en-US" sz="2100" dirty="0"/>
              <a:t> tin </a:t>
            </a:r>
            <a:r>
              <a:rPr lang="en-US" sz="2100" dirty="0" err="1"/>
              <a:t>có</a:t>
            </a:r>
            <a:r>
              <a:rPr lang="en-US" sz="2100" dirty="0"/>
              <a:t> </a:t>
            </a:r>
            <a:r>
              <a:rPr lang="en-US" sz="2100" dirty="0" err="1"/>
              <a:t>hiệu</a:t>
            </a:r>
            <a:r>
              <a:rPr lang="en-US" sz="2100" dirty="0"/>
              <a:t> </a:t>
            </a:r>
            <a:r>
              <a:rPr lang="en-US" sz="2100" dirty="0" err="1"/>
              <a:t>lực</a:t>
            </a:r>
            <a:r>
              <a:rPr lang="en-US" sz="2100" dirty="0"/>
              <a:t> </a:t>
            </a:r>
            <a:r>
              <a:rPr lang="en-US" sz="2100" dirty="0" err="1"/>
              <a:t>từ</a:t>
            </a:r>
            <a:r>
              <a:rPr lang="en-US" sz="2100" dirty="0"/>
              <a:t> </a:t>
            </a:r>
            <a:r>
              <a:rPr lang="en-US" sz="2100" dirty="0" err="1"/>
              <a:t>ngày</a:t>
            </a:r>
            <a:r>
              <a:rPr lang="en-US" sz="2100" dirty="0"/>
              <a:t> 1 </a:t>
            </a:r>
            <a:r>
              <a:rPr lang="en-US" sz="2100" dirty="0" err="1"/>
              <a:t>tháng</a:t>
            </a:r>
            <a:r>
              <a:rPr lang="en-US" sz="2100" dirty="0"/>
              <a:t> 7 </a:t>
            </a:r>
            <a:r>
              <a:rPr lang="en-US" sz="2100" dirty="0" err="1"/>
              <a:t>năm</a:t>
            </a:r>
            <a:r>
              <a:rPr lang="en-US" sz="2100" dirty="0"/>
              <a:t> 2018, </a:t>
            </a:r>
            <a:r>
              <a:rPr lang="en-US" sz="2100" dirty="0" err="1"/>
              <a:t>và</a:t>
            </a:r>
            <a:r>
              <a:rPr lang="en-US" sz="2100" dirty="0"/>
              <a:t> ý </a:t>
            </a:r>
            <a:r>
              <a:rPr lang="en-US" sz="2100" dirty="0" err="1"/>
              <a:t>nghĩa</a:t>
            </a:r>
            <a:r>
              <a:rPr lang="en-US" sz="2100" dirty="0"/>
              <a:t> </a:t>
            </a:r>
            <a:r>
              <a:rPr lang="en-US" sz="2100" dirty="0" err="1"/>
              <a:t>đối</a:t>
            </a:r>
            <a:r>
              <a:rPr lang="en-US" sz="2100" dirty="0"/>
              <a:t> </a:t>
            </a:r>
            <a:r>
              <a:rPr lang="en-US" sz="2100" dirty="0" err="1"/>
              <a:t>với</a:t>
            </a:r>
            <a:r>
              <a:rPr lang="en-US" sz="2100" dirty="0"/>
              <a:t> </a:t>
            </a:r>
            <a:r>
              <a:rPr lang="en-US" sz="2100" dirty="0" err="1"/>
              <a:t>quyền</a:t>
            </a:r>
            <a:r>
              <a:rPr lang="en-US" sz="2100" dirty="0"/>
              <a:t> </a:t>
            </a:r>
            <a:r>
              <a:rPr lang="en-US" sz="2100" dirty="0" err="1"/>
              <a:t>tiếp</a:t>
            </a:r>
            <a:r>
              <a:rPr lang="en-US" sz="2100" dirty="0"/>
              <a:t> </a:t>
            </a:r>
            <a:r>
              <a:rPr lang="en-US" sz="2100" dirty="0" err="1"/>
              <a:t>cận</a:t>
            </a:r>
            <a:r>
              <a:rPr lang="en-US" sz="2100" dirty="0"/>
              <a:t> </a:t>
            </a:r>
            <a:r>
              <a:rPr lang="en-US" sz="2100" dirty="0" err="1"/>
              <a:t>thông</a:t>
            </a:r>
            <a:r>
              <a:rPr lang="en-US" sz="2100" dirty="0"/>
              <a:t> tin </a:t>
            </a:r>
            <a:r>
              <a:rPr lang="en-US" sz="2100" dirty="0" err="1"/>
              <a:t>của</a:t>
            </a:r>
            <a:r>
              <a:rPr lang="en-US" sz="2100" dirty="0"/>
              <a:t> ng</a:t>
            </a:r>
            <a:r>
              <a:rPr lang="vi-VN" sz="2100" dirty="0"/>
              <a:t>ư</a:t>
            </a:r>
            <a:r>
              <a:rPr lang="en-US" sz="2100" dirty="0" err="1"/>
              <a:t>ời</a:t>
            </a:r>
            <a:r>
              <a:rPr lang="en-US" sz="2100" dirty="0"/>
              <a:t> </a:t>
            </a:r>
            <a:r>
              <a:rPr lang="en-US" sz="2100" dirty="0" err="1"/>
              <a:t>dân</a:t>
            </a:r>
            <a:endParaRPr lang="en-US" sz="2100" dirty="0"/>
          </a:p>
          <a:p>
            <a:pPr lvl="1">
              <a:lnSpc>
                <a:spcPct val="120000"/>
              </a:lnSpc>
            </a:pPr>
            <a:r>
              <a:rPr lang="en-US" sz="2100" dirty="0"/>
              <a:t>Thảo </a:t>
            </a:r>
            <a:r>
              <a:rPr lang="en-US" sz="2100" dirty="0" err="1"/>
              <a:t>luận</a:t>
            </a:r>
            <a:r>
              <a:rPr lang="en-US" sz="2100" dirty="0"/>
              <a:t> </a:t>
            </a:r>
            <a:r>
              <a:rPr lang="en-US" sz="2100" dirty="0" err="1"/>
              <a:t>và</a:t>
            </a:r>
            <a:r>
              <a:rPr lang="en-US" sz="2100" dirty="0"/>
              <a:t> </a:t>
            </a:r>
            <a:r>
              <a:rPr lang="en-US" sz="2100" dirty="0" err="1"/>
              <a:t>phê</a:t>
            </a:r>
            <a:r>
              <a:rPr lang="en-US" sz="2100" dirty="0"/>
              <a:t> </a:t>
            </a:r>
            <a:r>
              <a:rPr lang="en-US" sz="2100" dirty="0" err="1"/>
              <a:t>chuẩn</a:t>
            </a:r>
            <a:r>
              <a:rPr lang="en-US" sz="2100" dirty="0"/>
              <a:t> </a:t>
            </a:r>
            <a:r>
              <a:rPr lang="en-US" sz="2100" dirty="0" err="1"/>
              <a:t>Luật</a:t>
            </a:r>
            <a:r>
              <a:rPr lang="en-US" sz="2100" dirty="0"/>
              <a:t> </a:t>
            </a:r>
            <a:r>
              <a:rPr lang="en-US" sz="2100" dirty="0" err="1"/>
              <a:t>Luật</a:t>
            </a:r>
            <a:r>
              <a:rPr lang="en-US" sz="2100" dirty="0"/>
              <a:t> An </a:t>
            </a:r>
            <a:r>
              <a:rPr lang="en-US" sz="2100" dirty="0" err="1"/>
              <a:t>ninh</a:t>
            </a:r>
            <a:r>
              <a:rPr lang="en-US" sz="2100" dirty="0"/>
              <a:t> </a:t>
            </a:r>
            <a:r>
              <a:rPr lang="en-US" sz="2100" dirty="0" err="1"/>
              <a:t>mạng</a:t>
            </a:r>
            <a:r>
              <a:rPr lang="en-US" sz="2100" dirty="0"/>
              <a:t> 2018 </a:t>
            </a:r>
          </a:p>
          <a:p>
            <a:pPr lvl="1">
              <a:lnSpc>
                <a:spcPct val="120000"/>
              </a:lnSpc>
            </a:pPr>
            <a:r>
              <a:rPr lang="en-US" sz="2100" dirty="0" err="1"/>
              <a:t>Diễn</a:t>
            </a:r>
            <a:r>
              <a:rPr lang="en-US" sz="2100" dirty="0"/>
              <a:t> </a:t>
            </a:r>
            <a:r>
              <a:rPr lang="en-US" sz="2100" dirty="0" err="1"/>
              <a:t>ngôn</a:t>
            </a:r>
            <a:r>
              <a:rPr lang="en-US" sz="2100" dirty="0"/>
              <a:t> </a:t>
            </a:r>
            <a:r>
              <a:rPr lang="en-US" sz="2100" dirty="0" err="1"/>
              <a:t>về</a:t>
            </a:r>
            <a:r>
              <a:rPr lang="en-US" sz="2100" dirty="0"/>
              <a:t> </a:t>
            </a:r>
            <a:r>
              <a:rPr lang="en-US" sz="2100" dirty="0" err="1"/>
              <a:t>Cách</a:t>
            </a:r>
            <a:r>
              <a:rPr lang="en-US" sz="2100" dirty="0"/>
              <a:t> </a:t>
            </a:r>
            <a:r>
              <a:rPr lang="en-US" sz="2100" dirty="0" err="1"/>
              <a:t>mạng</a:t>
            </a:r>
            <a:r>
              <a:rPr lang="en-US" sz="2100" dirty="0"/>
              <a:t> </a:t>
            </a:r>
            <a:r>
              <a:rPr lang="en-US" sz="2100" dirty="0" err="1"/>
              <a:t>công</a:t>
            </a:r>
            <a:r>
              <a:rPr lang="en-US" sz="2100" dirty="0"/>
              <a:t> </a:t>
            </a:r>
            <a:r>
              <a:rPr lang="en-US" sz="2100" dirty="0" err="1"/>
              <a:t>nghiệp</a:t>
            </a:r>
            <a:r>
              <a:rPr lang="en-US" sz="2100" dirty="0"/>
              <a:t> 4.0</a:t>
            </a:r>
            <a:endParaRPr lang="en-GB" sz="2100" dirty="0"/>
          </a:p>
          <a:p>
            <a:pPr lvl="1"/>
            <a:endParaRPr lang="en-US" sz="2000" dirty="0"/>
          </a:p>
          <a:p>
            <a:r>
              <a:rPr lang="en-US" sz="2400" b="1" dirty="0" err="1"/>
              <a:t>Trông</a:t>
            </a:r>
            <a:r>
              <a:rPr lang="en-US" sz="2400" b="1" dirty="0"/>
              <a:t> </a:t>
            </a:r>
            <a:r>
              <a:rPr lang="en-US" sz="2400" b="1" dirty="0" err="1"/>
              <a:t>đợi</a:t>
            </a:r>
            <a:endParaRPr lang="en-US" sz="2400" b="1" dirty="0"/>
          </a:p>
          <a:p>
            <a:pPr lvl="1">
              <a:lnSpc>
                <a:spcPct val="120000"/>
              </a:lnSpc>
            </a:pPr>
            <a:r>
              <a:rPr lang="en-US" sz="2000" dirty="0"/>
              <a:t>Tiếp </a:t>
            </a:r>
            <a:r>
              <a:rPr lang="en-US" sz="2000" dirty="0" err="1"/>
              <a:t>cận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dàng</a:t>
            </a:r>
            <a:r>
              <a:rPr lang="en-US" sz="2000" dirty="0"/>
              <a:t> h</a:t>
            </a:r>
            <a:r>
              <a:rPr lang="vi-VN" sz="2000" dirty="0"/>
              <a:t>ơ</a:t>
            </a:r>
            <a:r>
              <a:rPr lang="en-US" sz="2000" dirty="0"/>
              <a:t>n</a:t>
            </a:r>
          </a:p>
          <a:p>
            <a:pPr lvl="1">
              <a:lnSpc>
                <a:spcPct val="120000"/>
              </a:lnSpc>
            </a:pP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tham</a:t>
            </a:r>
            <a:r>
              <a:rPr lang="en-US" sz="2000" dirty="0"/>
              <a:t> </a:t>
            </a:r>
            <a:r>
              <a:rPr lang="en-US" sz="2000" dirty="0" err="1"/>
              <a:t>nhũng</a:t>
            </a:r>
            <a:r>
              <a:rPr lang="en-US" sz="2000" dirty="0"/>
              <a:t>;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, minh </a:t>
            </a:r>
            <a:r>
              <a:rPr lang="en-US" sz="2000" dirty="0" err="1"/>
              <a:t>bạch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2000" dirty="0" err="1"/>
              <a:t>Tăng</a:t>
            </a:r>
            <a:r>
              <a:rPr lang="en-US" sz="2000" dirty="0"/>
              <a:t> c</a:t>
            </a:r>
            <a:r>
              <a:rPr lang="vi-VN" sz="2000" dirty="0"/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trách</a:t>
            </a:r>
            <a:r>
              <a:rPr lang="en-US" sz="2000" dirty="0"/>
              <a:t> </a:t>
            </a:r>
            <a:r>
              <a:rPr lang="en-US" sz="2000" dirty="0" err="1"/>
              <a:t>nhiệm</a:t>
            </a:r>
            <a:r>
              <a:rPr lang="en-US" sz="2000" dirty="0"/>
              <a:t> </a:t>
            </a:r>
            <a:r>
              <a:rPr lang="en-US" sz="2000" dirty="0" err="1"/>
              <a:t>giải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endParaRPr lang="en-US" sz="2000" dirty="0"/>
          </a:p>
          <a:p>
            <a:pPr lvl="1">
              <a:lnSpc>
                <a:spcPct val="120000"/>
              </a:lnSpc>
            </a:pPr>
            <a:r>
              <a:rPr lang="en-US" sz="2000" dirty="0" err="1"/>
              <a:t>Giảm</a:t>
            </a:r>
            <a:r>
              <a:rPr lang="en-US" sz="2000" dirty="0"/>
              <a:t> chi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, </a:t>
            </a:r>
            <a:r>
              <a:rPr lang="en-US" sz="2000" dirty="0" err="1"/>
              <a:t>kể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chi </a:t>
            </a:r>
            <a:r>
              <a:rPr lang="en-US" sz="2000" dirty="0" err="1"/>
              <a:t>phí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DCD22-BEE8-794C-9FA1-55A2ED8B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Tại</a:t>
            </a:r>
            <a:r>
              <a:rPr lang="en-US" b="1" dirty="0"/>
              <a:t> </a:t>
            </a:r>
            <a:r>
              <a:rPr lang="en-US" b="1" dirty="0" err="1"/>
              <a:t>sao</a:t>
            </a:r>
            <a:r>
              <a:rPr lang="en-US" b="1" dirty="0"/>
              <a:t> </a:t>
            </a:r>
            <a:r>
              <a:rPr lang="en-US" b="1" dirty="0" err="1"/>
              <a:t>thêm</a:t>
            </a:r>
            <a:r>
              <a:rPr lang="en-US" b="1" dirty="0"/>
              <a:t> </a:t>
            </a:r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 </a:t>
            </a:r>
            <a:r>
              <a:rPr lang="en-US" b="1" dirty="0" err="1"/>
              <a:t>nội</a:t>
            </a:r>
            <a:r>
              <a:rPr lang="en-US" b="1" dirty="0"/>
              <a:t> dung Quản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điện</a:t>
            </a:r>
            <a:r>
              <a:rPr lang="en-US" b="1" dirty="0"/>
              <a:t> </a:t>
            </a:r>
            <a:r>
              <a:rPr lang="en-US" b="1" dirty="0" err="1"/>
              <a:t>tử</a:t>
            </a:r>
            <a:r>
              <a:rPr lang="en-US" b="1" dirty="0"/>
              <a:t>?</a:t>
            </a:r>
            <a:endParaRPr lang="en-US" sz="3200" b="1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27CB643-1E16-4D37-B55E-DB8E965CE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011" y="1425546"/>
            <a:ext cx="2329149" cy="376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52865-7E73-4AFC-A939-E0D084343143}"/>
              </a:ext>
            </a:extLst>
          </p:cNvPr>
          <p:cNvSpPr txBox="1"/>
          <p:nvPr/>
        </p:nvSpPr>
        <p:spPr>
          <a:xfrm>
            <a:off x="9494011" y="5363680"/>
            <a:ext cx="23291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Mục tiêu 9: </a:t>
            </a:r>
            <a:br>
              <a:rPr lang="en-US" sz="1600" b="1"/>
            </a:br>
            <a:r>
              <a:rPr lang="en-US" sz="1600" b="1"/>
              <a:t>Công nghiệp, </a:t>
            </a:r>
            <a:br>
              <a:rPr lang="en-US" sz="1600" b="1"/>
            </a:br>
            <a:r>
              <a:rPr lang="en-US" sz="1600" b="1"/>
              <a:t>Đổi mới và </a:t>
            </a:r>
            <a:br>
              <a:rPr lang="en-US" sz="1600" b="1"/>
            </a:br>
            <a:r>
              <a:rPr lang="en-US" sz="1600" b="1"/>
              <a:t>C</a:t>
            </a:r>
            <a:r>
              <a:rPr lang="vi-VN" sz="1600" b="1"/>
              <a:t>ơ</a:t>
            </a:r>
            <a:r>
              <a:rPr lang="en-US" sz="1600" b="1"/>
              <a:t> sở hạ tầng</a:t>
            </a:r>
            <a:endParaRPr lang="en-GB" sz="1600" b="1"/>
          </a:p>
        </p:txBody>
      </p:sp>
    </p:spTree>
    <p:extLst>
      <p:ext uri="{BB962C8B-B14F-4D97-AF65-F5344CB8AC3E}">
        <p14:creationId xmlns:p14="http://schemas.microsoft.com/office/powerpoint/2010/main" val="371965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CD22-BEE8-794C-9FA1-55A2ED8B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Quản </a:t>
            </a:r>
            <a:r>
              <a:rPr lang="en-US" sz="3200" b="1" dirty="0" err="1"/>
              <a:t>trị</a:t>
            </a:r>
            <a:r>
              <a:rPr lang="en-US" sz="3200" b="1" dirty="0"/>
              <a:t> </a:t>
            </a:r>
            <a:r>
              <a:rPr lang="en-US" sz="3200" b="1" dirty="0" err="1"/>
              <a:t>điện</a:t>
            </a:r>
            <a:r>
              <a:rPr lang="en-US" sz="3200" b="1" dirty="0"/>
              <a:t> </a:t>
            </a:r>
            <a:r>
              <a:rPr lang="en-US" sz="3200" b="1" dirty="0" err="1"/>
              <a:t>t</a:t>
            </a:r>
            <a:r>
              <a:rPr lang="en-US" b="1" dirty="0" err="1"/>
              <a:t>ử</a:t>
            </a:r>
            <a:r>
              <a:rPr lang="en-US" sz="3200" b="1" dirty="0"/>
              <a:t>: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Internet </a:t>
            </a:r>
            <a:r>
              <a:rPr lang="en-US" b="1" dirty="0" err="1"/>
              <a:t>ngày</a:t>
            </a:r>
            <a:r>
              <a:rPr lang="en-US" b="1" dirty="0"/>
              <a:t> </a:t>
            </a:r>
            <a:r>
              <a:rPr lang="en-US" b="1" dirty="0" err="1"/>
              <a:t>càng</a:t>
            </a:r>
            <a:r>
              <a:rPr lang="en-US" b="1" dirty="0"/>
              <a:t> </a:t>
            </a:r>
            <a:r>
              <a:rPr lang="en-US" b="1" dirty="0" err="1"/>
              <a:t>phố</a:t>
            </a:r>
            <a:r>
              <a:rPr lang="en-US" b="1" dirty="0"/>
              <a:t> </a:t>
            </a:r>
            <a:r>
              <a:rPr lang="en-US" b="1" dirty="0" err="1"/>
              <a:t>biến</a:t>
            </a:r>
            <a:r>
              <a:rPr lang="en-US" sz="3200" b="1" dirty="0"/>
              <a:t>, …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DBF49-9C64-4DD4-8552-053C4348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13374" r="1414" b="67209"/>
          <a:stretch/>
        </p:blipFill>
        <p:spPr>
          <a:xfrm>
            <a:off x="69000" y="671803"/>
            <a:ext cx="12053999" cy="3396344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7565963-283B-47FD-8682-1D916A3D1E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5766319"/>
              </p:ext>
            </p:extLst>
          </p:nvPr>
        </p:nvGraphicFramePr>
        <p:xfrm>
          <a:off x="69000" y="4171591"/>
          <a:ext cx="12053998" cy="2658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5855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5B11FF-A16F-4003-945D-07985EF7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700" y="141189"/>
            <a:ext cx="10410299" cy="473824"/>
          </a:xfrm>
        </p:spPr>
        <p:txBody>
          <a:bodyPr/>
          <a:lstStyle/>
          <a:p>
            <a:r>
              <a:rPr lang="en-US" sz="2400" b="1" dirty="0"/>
              <a:t>C</a:t>
            </a:r>
            <a:r>
              <a:rPr lang="vi-VN" sz="2400" b="1" dirty="0"/>
              <a:t>ơ</a:t>
            </a:r>
            <a:r>
              <a:rPr lang="en-US" sz="2400" b="1" dirty="0"/>
              <a:t> </a:t>
            </a:r>
            <a:r>
              <a:rPr lang="en-US" sz="2400" b="1" dirty="0" err="1"/>
              <a:t>cấu</a:t>
            </a:r>
            <a:r>
              <a:rPr lang="en-US" sz="2400" b="1" dirty="0"/>
              <a:t> </a:t>
            </a:r>
            <a:r>
              <a:rPr lang="en-US" sz="2400" b="1" dirty="0" err="1"/>
              <a:t>Chỉ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nội</a:t>
            </a:r>
            <a:r>
              <a:rPr lang="en-US" sz="2400" b="1" dirty="0"/>
              <a:t> dung 8: Quản </a:t>
            </a:r>
            <a:r>
              <a:rPr lang="en-US" sz="2400" b="1" dirty="0" err="1"/>
              <a:t>trị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tử</a:t>
            </a:r>
            <a:endParaRPr lang="en-GB" sz="22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DA9DD4-4FBE-401C-87D7-557B6FAE4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166817"/>
              </p:ext>
            </p:extLst>
          </p:nvPr>
        </p:nvGraphicFramePr>
        <p:xfrm>
          <a:off x="1781700" y="2388637"/>
          <a:ext cx="9797590" cy="43281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3851">
                  <a:extLst>
                    <a:ext uri="{9D8B030D-6E8A-4147-A177-3AD203B41FA5}">
                      <a16:colId xmlns:a16="http://schemas.microsoft.com/office/drawing/2014/main" val="351438222"/>
                    </a:ext>
                  </a:extLst>
                </a:gridCol>
                <a:gridCol w="2855167">
                  <a:extLst>
                    <a:ext uri="{9D8B030D-6E8A-4147-A177-3AD203B41FA5}">
                      <a16:colId xmlns:a16="http://schemas.microsoft.com/office/drawing/2014/main" val="793818395"/>
                    </a:ext>
                  </a:extLst>
                </a:gridCol>
                <a:gridCol w="4898572">
                  <a:extLst>
                    <a:ext uri="{9D8B030D-6E8A-4147-A177-3AD203B41FA5}">
                      <a16:colId xmlns:a16="http://schemas.microsoft.com/office/drawing/2014/main" val="3128623430"/>
                    </a:ext>
                  </a:extLst>
                </a:gridCol>
              </a:tblGrid>
              <a:tr h="430731">
                <a:tc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</a:rPr>
                        <a:t>Chỉ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nội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dung</a:t>
                      </a:r>
                      <a:endParaRPr lang="en-GB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tc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Nội dung thành phần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tc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Nội dung nhóm chỉ tiêu</a:t>
                      </a:r>
                      <a:endParaRPr lang="en-GB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extLst>
                  <a:ext uri="{0D108BD9-81ED-4DB2-BD59-A6C34878D82A}">
                    <a16:rowId xmlns:a16="http://schemas.microsoft.com/office/drawing/2014/main" val="2032398335"/>
                  </a:ext>
                </a:extLst>
              </a:tr>
              <a:tr h="894495">
                <a:tc rowSpan="5"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D8: Quản </a:t>
                      </a:r>
                      <a:r>
                        <a:rPr lang="en-US" sz="2000" dirty="0" err="1">
                          <a:effectLst/>
                          <a:latin typeface="+mn-lt"/>
                        </a:rPr>
                        <a:t>trị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</a:rPr>
                        <a:t>điện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n-lt"/>
                        </a:rPr>
                        <a:t>tử</a:t>
                      </a:r>
                      <a:endParaRPr lang="en-GB" sz="20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tc rowSpan="3"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8.1: </a:t>
                      </a:r>
                      <a:r>
                        <a:rPr lang="en-GB" sz="180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 dụng cổng thông tin điện tử của chính quyền địa phương</a:t>
                      </a:r>
                      <a:endParaRPr lang="en-GB" sz="2000" i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tc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a. </a:t>
                      </a:r>
                      <a:r>
                        <a:rPr lang="en-GB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Nhận đủ thông tin chỉ dẫn và biểu mẫu cần thực hiện từ </a:t>
                      </a:r>
                      <a:r>
                        <a:rPr lang="nl-NL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cổng thông tin điện tử địa phương khi làm chứng thực, xác nhận</a:t>
                      </a:r>
                      <a:endParaRPr lang="en-GB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extLst>
                  <a:ext uri="{0D108BD9-81ED-4DB2-BD59-A6C34878D82A}">
                    <a16:rowId xmlns:a16="http://schemas.microsoft.com/office/drawing/2014/main" val="47826196"/>
                  </a:ext>
                </a:extLst>
              </a:tr>
              <a:tr h="89449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endParaRPr lang="en-GB" sz="1800" i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tc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b. </a:t>
                      </a:r>
                      <a:r>
                        <a:rPr lang="en-GB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Nhận đủ thông tin chỉ dẫn và biểu mẫu cần thực hiện từ </a:t>
                      </a:r>
                      <a:r>
                        <a:rPr lang="nl-NL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cổng thông tin điện tử địa phương khi làm thủ tục cấp phép xây dựng</a:t>
                      </a:r>
                      <a:endParaRPr lang="en-GB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extLst>
                  <a:ext uri="{0D108BD9-81ED-4DB2-BD59-A6C34878D82A}">
                    <a16:rowId xmlns:a16="http://schemas.microsoft.com/office/drawing/2014/main" val="476085637"/>
                  </a:ext>
                </a:extLst>
              </a:tr>
              <a:tr h="118201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c. </a:t>
                      </a:r>
                      <a:r>
                        <a:rPr lang="en-GB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Nhận đủ thông tin chỉ dẫn và biểu mẫu cần thực hiện từ </a:t>
                      </a:r>
                      <a:r>
                        <a:rPr lang="nl-NL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cổng thông tin điện tử địa phương khi làm thủ tục cấp giấy chứng nhận quyền sử dụng đất </a:t>
                      </a:r>
                      <a:endParaRPr lang="en-GB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extLst>
                  <a:ext uri="{0D108BD9-81ED-4DB2-BD59-A6C34878D82A}">
                    <a16:rowId xmlns:a16="http://schemas.microsoft.com/office/drawing/2014/main" val="2847953657"/>
                  </a:ext>
                </a:extLst>
              </a:tr>
              <a:tr h="60697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8.2. </a:t>
                      </a:r>
                      <a:r>
                        <a:rPr lang="en-GB" sz="180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Tiếp cận và sử dụng Internet tại địa phương</a:t>
                      </a:r>
                      <a:endParaRPr lang="en-GB" sz="2000" i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tc>
                  <a:txBody>
                    <a:bodyPr/>
                    <a:lstStyle/>
                    <a:p>
                      <a:pPr marL="226695" indent="0" algn="l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GB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 </a:t>
                      </a:r>
                      <a:r>
                        <a:rPr lang="en-GB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Tỷ lệ người trả lời tiếp cận tin tức trong nước qua Internet </a:t>
                      </a:r>
                      <a:endParaRPr lang="en-GB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906" marR="61906" marT="0" marB="0"/>
                </a:tc>
                <a:extLst>
                  <a:ext uri="{0D108BD9-81ED-4DB2-BD59-A6C34878D82A}">
                    <a16:rowId xmlns:a16="http://schemas.microsoft.com/office/drawing/2014/main" val="3585897679"/>
                  </a:ext>
                </a:extLst>
              </a:tr>
              <a:tr h="3194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6695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b. </a:t>
                      </a:r>
                      <a:r>
                        <a:rPr lang="en-GB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 kết nối Internet tại nhà</a:t>
                      </a:r>
                      <a:endParaRPr lang="en-GB" sz="20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1906" marR="61906" marT="0" marB="0"/>
                </a:tc>
                <a:extLst>
                  <a:ext uri="{0D108BD9-81ED-4DB2-BD59-A6C34878D82A}">
                    <a16:rowId xmlns:a16="http://schemas.microsoft.com/office/drawing/2014/main" val="39919442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B83A90-7C6E-4E0B-8446-20186EC8E1B0}"/>
              </a:ext>
            </a:extLst>
          </p:cNvPr>
          <p:cNvSpPr txBox="1"/>
          <p:nvPr/>
        </p:nvSpPr>
        <p:spPr>
          <a:xfrm>
            <a:off x="1781700" y="886272"/>
            <a:ext cx="9797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Đáp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đo</a:t>
            </a:r>
            <a:r>
              <a:rPr lang="en-US" sz="2000" dirty="0"/>
              <a:t> l</a:t>
            </a:r>
            <a:r>
              <a:rPr lang="vi-VN" sz="2000" dirty="0"/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thi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endParaRPr lang="en-US" sz="20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Nhu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tuyến</a:t>
            </a:r>
            <a:r>
              <a:rPr lang="en-US" sz="2000" dirty="0"/>
              <a:t> </a:t>
            </a:r>
            <a:r>
              <a:rPr lang="en-US" sz="2000" dirty="0" err="1"/>
              <a:t>ngày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lớn</a:t>
            </a:r>
            <a:endParaRPr lang="en-US" sz="2000" dirty="0"/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b="1" dirty="0" err="1"/>
              <a:t>Chỉ</a:t>
            </a:r>
            <a:r>
              <a:rPr lang="en-US" sz="2000" b="1" dirty="0"/>
              <a:t> </a:t>
            </a:r>
            <a:r>
              <a:rPr lang="en-US" sz="2000" b="1" dirty="0" err="1"/>
              <a:t>số</a:t>
            </a:r>
            <a:r>
              <a:rPr lang="en-US" sz="2000" b="1" dirty="0"/>
              <a:t> </a:t>
            </a:r>
            <a:r>
              <a:rPr lang="en-US" sz="2000" b="1" dirty="0" err="1"/>
              <a:t>nội</a:t>
            </a:r>
            <a:r>
              <a:rPr lang="en-US" sz="2000" b="1" dirty="0"/>
              <a:t> dung </a:t>
            </a:r>
            <a:r>
              <a:rPr lang="en-US" sz="2000" b="1" dirty="0" err="1"/>
              <a:t>mới</a:t>
            </a:r>
            <a:r>
              <a:rPr lang="en-US" sz="2000" dirty="0"/>
              <a:t>,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sung,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chỉnh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2135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BE9AC6-B8C5-7142-B713-E2FE82D7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698" y="942390"/>
            <a:ext cx="10795518" cy="174482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000" dirty="0"/>
              <a:t>Số ng</a:t>
            </a:r>
            <a:r>
              <a:rPr lang="vi-VN" sz="2000" dirty="0"/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cổng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thủ</a:t>
            </a:r>
            <a:r>
              <a:rPr lang="en-US" sz="2000" dirty="0"/>
              <a:t> </a:t>
            </a:r>
            <a:r>
              <a:rPr lang="en-US" sz="2000" dirty="0" err="1"/>
              <a:t>tục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nhẹ</a:t>
            </a:r>
            <a:r>
              <a:rPr lang="en-US" sz="2000" dirty="0"/>
              <a:t> qua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năm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000" dirty="0" err="1"/>
              <a:t>Tập</a:t>
            </a:r>
            <a:r>
              <a:rPr lang="en-US" sz="2000" dirty="0"/>
              <a:t> </a:t>
            </a:r>
            <a:r>
              <a:rPr lang="en-US" sz="2000" dirty="0" err="1"/>
              <a:t>trung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t</a:t>
            </a:r>
            <a:r>
              <a:rPr lang="vi-VN" sz="2000" dirty="0"/>
              <a:t>ư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: </a:t>
            </a:r>
            <a:r>
              <a:rPr lang="en-US" sz="2000" dirty="0" err="1"/>
              <a:t>lựa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 </a:t>
            </a:r>
            <a:r>
              <a:rPr lang="en-US" sz="2000" dirty="0" err="1"/>
              <a:t>phù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tế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000" dirty="0"/>
              <a:t>TUY NHIÊN,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phổ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vụ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d</a:t>
            </a:r>
            <a:r>
              <a:rPr lang="vi-VN" sz="2000" dirty="0"/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 </a:t>
            </a:r>
            <a:r>
              <a:rPr lang="en-US" sz="2000" dirty="0" err="1"/>
              <a:t>còn</a:t>
            </a:r>
            <a:r>
              <a:rPr lang="en-US" sz="2000" dirty="0"/>
              <a:t> </a:t>
            </a:r>
            <a:r>
              <a:rPr lang="en-US" sz="2000" dirty="0" err="1"/>
              <a:t>rất</a:t>
            </a:r>
            <a:r>
              <a:rPr lang="en-US" sz="2000" dirty="0"/>
              <a:t> </a:t>
            </a:r>
            <a:r>
              <a:rPr lang="en-US" sz="2000" dirty="0" err="1"/>
              <a:t>hạn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DCD22-BEE8-794C-9FA1-55A2ED8B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Quản </a:t>
            </a:r>
            <a:r>
              <a:rPr lang="en-US" sz="2400" b="1" dirty="0" err="1"/>
              <a:t>trị</a:t>
            </a:r>
            <a:r>
              <a:rPr lang="en-US" sz="2400" b="1" dirty="0"/>
              <a:t>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tử</a:t>
            </a:r>
            <a:r>
              <a:rPr lang="en-US" sz="2400" b="1" dirty="0"/>
              <a:t>: … </a:t>
            </a:r>
            <a:r>
              <a:rPr lang="en-US" sz="2400" b="1" dirty="0" err="1"/>
              <a:t>tuy</a:t>
            </a:r>
            <a:r>
              <a:rPr lang="en-US" sz="2400" b="1" dirty="0"/>
              <a:t> </a:t>
            </a:r>
            <a:r>
              <a:rPr lang="en-US" sz="2400" b="1" dirty="0" err="1"/>
              <a:t>nhiên</a:t>
            </a:r>
            <a:r>
              <a:rPr lang="en-US" sz="2400" b="1" dirty="0"/>
              <a:t>, </a:t>
            </a:r>
            <a:r>
              <a:rPr lang="en-US" sz="2400" b="1" dirty="0" err="1"/>
              <a:t>cổng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tin </a:t>
            </a:r>
            <a:r>
              <a:rPr lang="en-US" sz="2400" b="1" dirty="0" err="1"/>
              <a:t>điện</a:t>
            </a:r>
            <a:r>
              <a:rPr lang="en-US" sz="2400" b="1" dirty="0"/>
              <a:t> </a:t>
            </a:r>
            <a:r>
              <a:rPr lang="en-US" sz="2400" b="1" dirty="0" err="1"/>
              <a:t>tử</a:t>
            </a:r>
            <a:r>
              <a:rPr lang="en-US" sz="2400" b="1" dirty="0"/>
              <a:t> </a:t>
            </a:r>
            <a:r>
              <a:rPr lang="en-US" sz="2400" b="1" dirty="0" err="1"/>
              <a:t>ít</a:t>
            </a:r>
            <a:r>
              <a:rPr lang="en-US" sz="2400" b="1" dirty="0"/>
              <a:t> </a:t>
            </a:r>
            <a:r>
              <a:rPr lang="en-US" sz="2400" b="1" dirty="0" err="1"/>
              <a:t>được</a:t>
            </a:r>
            <a:r>
              <a:rPr lang="en-US" sz="2400" b="1" dirty="0"/>
              <a:t> </a:t>
            </a:r>
            <a:r>
              <a:rPr lang="en-US" sz="2400" b="1" dirty="0" err="1"/>
              <a:t>sử</a:t>
            </a:r>
            <a:r>
              <a:rPr lang="en-US" sz="2400" b="1" dirty="0"/>
              <a:t> </a:t>
            </a:r>
            <a:r>
              <a:rPr lang="en-US" sz="2400" b="1" dirty="0" err="1"/>
              <a:t>dụng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B5B1E-9BC5-45AF-86C4-33397A6CD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25" b="43266"/>
          <a:stretch/>
        </p:blipFill>
        <p:spPr>
          <a:xfrm>
            <a:off x="1" y="2753517"/>
            <a:ext cx="12192000" cy="41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5B11FF-A16F-4003-945D-07985EF7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/>
              <a:t>Tìm và hỏi cán bộ “quen” vẫn là kênh thông tin chính sách chủ yếu</a:t>
            </a:r>
            <a:endParaRPr lang="en-GB" sz="24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A42CAC-9969-4A92-B91F-4D9545383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" t="57657" r="4190" b="23535"/>
          <a:stretch/>
        </p:blipFill>
        <p:spPr>
          <a:xfrm>
            <a:off x="133231" y="1436913"/>
            <a:ext cx="11862034" cy="33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93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5B11FF-A16F-4003-945D-07985EF7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Tỉ</a:t>
            </a:r>
            <a:r>
              <a:rPr lang="en-US" sz="2400" b="1" dirty="0"/>
              <a:t> </a:t>
            </a:r>
            <a:r>
              <a:rPr lang="en-US" sz="2400" b="1" dirty="0" err="1"/>
              <a:t>lệ</a:t>
            </a:r>
            <a:r>
              <a:rPr lang="en-US" sz="2400" b="1" dirty="0"/>
              <a:t> ng</a:t>
            </a:r>
            <a:r>
              <a:rPr lang="vi-VN" sz="2400" b="1" dirty="0"/>
              <a:t>ư</a:t>
            </a:r>
            <a:r>
              <a:rPr lang="en-US" sz="2400" b="1" dirty="0" err="1"/>
              <a:t>ời</a:t>
            </a:r>
            <a:r>
              <a:rPr lang="en-US" sz="2400" b="1" dirty="0"/>
              <a:t> </a:t>
            </a:r>
            <a:r>
              <a:rPr lang="en-US" sz="2400" b="1" dirty="0" err="1"/>
              <a:t>dân</a:t>
            </a:r>
            <a:r>
              <a:rPr lang="en-US" sz="2400" b="1" dirty="0"/>
              <a:t> </a:t>
            </a:r>
            <a:r>
              <a:rPr lang="en-US" sz="2400" b="1" dirty="0" err="1"/>
              <a:t>cho</a:t>
            </a:r>
            <a:r>
              <a:rPr lang="en-US" sz="2400" b="1" dirty="0"/>
              <a:t> </a:t>
            </a:r>
            <a:r>
              <a:rPr lang="en-US" sz="2400" b="1" dirty="0" err="1"/>
              <a:t>biết</a:t>
            </a:r>
            <a:r>
              <a:rPr lang="en-US" sz="2400" b="1" dirty="0"/>
              <a:t> </a:t>
            </a:r>
            <a:r>
              <a:rPr lang="en-US" sz="2400" b="1" dirty="0" err="1"/>
              <a:t>họ</a:t>
            </a:r>
            <a:r>
              <a:rPr lang="en-US" sz="2400" b="1" dirty="0"/>
              <a:t> </a:t>
            </a:r>
            <a:r>
              <a:rPr lang="en-US" sz="2400" b="1" dirty="0" err="1"/>
              <a:t>sử</a:t>
            </a:r>
            <a:r>
              <a:rPr lang="en-US" sz="2400" b="1" dirty="0"/>
              <a:t> </a:t>
            </a:r>
            <a:r>
              <a:rPr lang="en-US" sz="2400" b="1" dirty="0" err="1"/>
              <a:t>dụng</a:t>
            </a:r>
            <a:r>
              <a:rPr lang="en-US" sz="2400" b="1" dirty="0"/>
              <a:t> Internet </a:t>
            </a:r>
            <a:r>
              <a:rPr lang="en-US" sz="2400" b="1" dirty="0" err="1"/>
              <a:t>của</a:t>
            </a:r>
            <a:r>
              <a:rPr lang="en-US" sz="2400" b="1" dirty="0"/>
              <a:t> ĐTCĐ </a:t>
            </a:r>
            <a:r>
              <a:rPr lang="en-US" sz="2400" b="1" dirty="0" err="1"/>
              <a:t>giảm</a:t>
            </a:r>
            <a:r>
              <a:rPr lang="en-US" sz="2400" b="1" dirty="0"/>
              <a:t> </a:t>
            </a:r>
            <a:r>
              <a:rPr lang="en-US" sz="2400" b="1" dirty="0" err="1"/>
              <a:t>dần</a:t>
            </a:r>
            <a:endParaRPr lang="en-GB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8DAF5-30CE-4154-81A5-85E44448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135" y="3883187"/>
            <a:ext cx="8901850" cy="2830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D44E0-51B4-4683-95CC-A480F2D0377F}"/>
              </a:ext>
            </a:extLst>
          </p:cNvPr>
          <p:cNvSpPr txBox="1"/>
          <p:nvPr/>
        </p:nvSpPr>
        <p:spPr>
          <a:xfrm>
            <a:off x="6208414" y="4278470"/>
            <a:ext cx="5660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 sz="1400" b="1" i="0" u="none" strike="noStrike" kern="1200" cap="all" spc="120" normalizeH="0" baseline="0">
                <a:solidFill>
                  <a:srgbClr val="00547D"/>
                </a:solidFill>
                <a:latin typeface="+mn-lt"/>
                <a:ea typeface="+mn-ea"/>
                <a:cs typeface="+mn-cs"/>
              </a:defRPr>
            </a:pPr>
            <a:r>
              <a:rPr lang="en-US" sz="1100" dirty="0" err="1"/>
              <a:t>Tỉ</a:t>
            </a:r>
            <a:r>
              <a:rPr lang="en-US" sz="1100" dirty="0"/>
              <a:t> </a:t>
            </a:r>
            <a:r>
              <a:rPr lang="en-US" sz="1100" dirty="0" err="1"/>
              <a:t>lệ</a:t>
            </a:r>
            <a:r>
              <a:rPr lang="en-US" sz="1100" dirty="0"/>
              <a:t> </a:t>
            </a:r>
            <a:r>
              <a:rPr lang="en-US" sz="1100" dirty="0" err="1"/>
              <a:t>hộ</a:t>
            </a:r>
            <a:r>
              <a:rPr lang="en-US" sz="1100" dirty="0"/>
              <a:t> </a:t>
            </a:r>
            <a:r>
              <a:rPr lang="en-US" sz="1100" dirty="0" err="1"/>
              <a:t>có</a:t>
            </a:r>
            <a:r>
              <a:rPr lang="en-US" sz="1100" dirty="0"/>
              <a:t> Internet QUA ĐTCĐ </a:t>
            </a:r>
            <a:r>
              <a:rPr lang="en-US" sz="1100" dirty="0" err="1"/>
              <a:t>tại</a:t>
            </a:r>
            <a:r>
              <a:rPr lang="en-US" sz="1100" dirty="0"/>
              <a:t> </a:t>
            </a:r>
            <a:r>
              <a:rPr lang="en-US" sz="1100" dirty="0" err="1"/>
              <a:t>nhà</a:t>
            </a:r>
            <a:r>
              <a:rPr lang="en-US" sz="1100" dirty="0"/>
              <a:t>, 2017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1A1CEB1-1A64-4224-BDF4-A5E70C0F9D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168023"/>
              </p:ext>
            </p:extLst>
          </p:nvPr>
        </p:nvGraphicFramePr>
        <p:xfrm>
          <a:off x="139960" y="733995"/>
          <a:ext cx="11855306" cy="299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4212824-8C17-4B16-B349-32F05F5E5371}"/>
              </a:ext>
            </a:extLst>
          </p:cNvPr>
          <p:cNvSpPr txBox="1"/>
          <p:nvPr/>
        </p:nvSpPr>
        <p:spPr>
          <a:xfrm>
            <a:off x="0" y="4022440"/>
            <a:ext cx="28924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Các</a:t>
            </a:r>
            <a:r>
              <a:rPr lang="en-US" dirty="0"/>
              <a:t> trang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minh,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8913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00547D"/>
      </a:dk1>
      <a:lt1>
        <a:srgbClr val="FFFFFF"/>
      </a:lt1>
      <a:dk2>
        <a:srgbClr val="000000"/>
      </a:dk2>
      <a:lt2>
        <a:srgbClr val="B5E2EF"/>
      </a:lt2>
      <a:accent1>
        <a:srgbClr val="118DAE"/>
      </a:accent1>
      <a:accent2>
        <a:srgbClr val="57B9D7"/>
      </a:accent2>
      <a:accent3>
        <a:srgbClr val="0D7AA5"/>
      </a:accent3>
      <a:accent4>
        <a:srgbClr val="00699C"/>
      </a:accent4>
      <a:accent5>
        <a:srgbClr val="5B9BD5"/>
      </a:accent5>
      <a:accent6>
        <a:srgbClr val="8496B0"/>
      </a:accent6>
      <a:hlink>
        <a:srgbClr val="00B050"/>
      </a:hlink>
      <a:folHlink>
        <a:srgbClr val="954F72"/>
      </a:folHlink>
    </a:clrScheme>
    <a:fontScheme name="PAPI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</TotalTime>
  <Words>1649</Words>
  <Application>Microsoft Office PowerPoint</Application>
  <PresentationFormat>Widescreen</PresentationFormat>
  <Paragraphs>139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.VnTime</vt:lpstr>
      <vt:lpstr>Arial</vt:lpstr>
      <vt:lpstr>Calibri</vt:lpstr>
      <vt:lpstr>Myriad Pro</vt:lpstr>
      <vt:lpstr>Wingdings</vt:lpstr>
      <vt:lpstr>Office Theme</vt:lpstr>
      <vt:lpstr>PowerPoint Presentation</vt:lpstr>
      <vt:lpstr>PAPI:  10 NĂM PHÁT TRIỂN</vt:lpstr>
      <vt:lpstr>Chỉ số PAPI 2018</vt:lpstr>
      <vt:lpstr>Tại sao thêm chỉ số nội dung Quản trị điện tử?</vt:lpstr>
      <vt:lpstr>Quản trị điện tử: Sử dụng Internet ngày càng phố biến, …  </vt:lpstr>
      <vt:lpstr>Cơ cấu Chỉ số nội dung 8: Quản trị điện tử</vt:lpstr>
      <vt:lpstr>Quản trị điện tử: … tuy nhiên, cổng thông tin điện tử ít được sử dụng</vt:lpstr>
      <vt:lpstr>Tìm và hỏi cán bộ “quen” vẫn là kênh thông tin chính sách chủ yếu</vt:lpstr>
      <vt:lpstr>Tỉ lệ người dân cho biết họ sử dụng Internet của ĐTCĐ giảm dần</vt:lpstr>
      <vt:lpstr>Quản trị điện tử cấp tỉnh</vt:lpstr>
      <vt:lpstr>Quản trị điện tử cấp tỉnh</vt:lpstr>
      <vt:lpstr>Cổng dịch vụ công trực tuyến thành phố Hà Nội… </vt:lpstr>
      <vt:lpstr>Thủ tục Cấp giấy xác nhận tình trạng hôn nhân… [được xếp ở Mức độ 3] – thử làm qua di động</vt:lpstr>
      <vt:lpstr>Thủ tục cấp giấy CNQSD đất lần đầu… [được xếp ở Mức độ 2] </vt:lpstr>
      <vt:lpstr>Dịch vụ công trực tuyến cấp xã ở Đà Nẵng</vt:lpstr>
      <vt:lpstr>Dịch vụ công trực tuyến cấp huyện ở Đà Nẵng</vt:lpstr>
      <vt:lpstr>Dịch vụ công trực tuyến TP HCM</vt:lpstr>
      <vt:lpstr>Thủ tục cấp giấy chứng nhận quyền sử dụng đất</vt:lpstr>
      <vt:lpstr>Cổng dịch vụ công trực tuyến tỉnh Kiên Giang… </vt:lpstr>
      <vt:lpstr>Việt Nam ở đâu trên các bảng xếp hạng liên quan đến quản trị điện tử? </vt:lpstr>
      <vt:lpstr>Cải thiện quản trị điện tử: bằng cách nào?</vt:lpstr>
      <vt:lpstr>Cổng thông tin về Chỉ số PAPI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Duong</dc:creator>
  <cp:lastModifiedBy>Do Thi Thanh Huyen</cp:lastModifiedBy>
  <cp:revision>1044</cp:revision>
  <dcterms:created xsi:type="dcterms:W3CDTF">2019-03-14T11:16:24Z</dcterms:created>
  <dcterms:modified xsi:type="dcterms:W3CDTF">2019-07-25T03:26:09Z</dcterms:modified>
</cp:coreProperties>
</file>